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80"/>
  </p:notesMasterIdLst>
  <p:sldIdLst>
    <p:sldId id="265" r:id="rId2"/>
    <p:sldId id="266" r:id="rId3"/>
    <p:sldId id="356" r:id="rId4"/>
    <p:sldId id="319" r:id="rId5"/>
    <p:sldId id="331" r:id="rId6"/>
    <p:sldId id="305" r:id="rId7"/>
    <p:sldId id="299" r:id="rId8"/>
    <p:sldId id="300" r:id="rId9"/>
    <p:sldId id="352" r:id="rId10"/>
    <p:sldId id="302" r:id="rId11"/>
    <p:sldId id="303" r:id="rId12"/>
    <p:sldId id="304" r:id="rId13"/>
    <p:sldId id="330" r:id="rId14"/>
    <p:sldId id="316" r:id="rId15"/>
    <p:sldId id="332" r:id="rId16"/>
    <p:sldId id="334" r:id="rId17"/>
    <p:sldId id="353" r:id="rId18"/>
    <p:sldId id="354" r:id="rId19"/>
    <p:sldId id="335" r:id="rId20"/>
    <p:sldId id="336" r:id="rId21"/>
    <p:sldId id="333" r:id="rId22"/>
    <p:sldId id="324" r:id="rId23"/>
    <p:sldId id="327" r:id="rId24"/>
    <p:sldId id="328" r:id="rId25"/>
    <p:sldId id="329" r:id="rId26"/>
    <p:sldId id="337" r:id="rId27"/>
    <p:sldId id="343" r:id="rId28"/>
    <p:sldId id="339" r:id="rId29"/>
    <p:sldId id="317" r:id="rId30"/>
    <p:sldId id="348" r:id="rId31"/>
    <p:sldId id="349" r:id="rId32"/>
    <p:sldId id="350" r:id="rId33"/>
    <p:sldId id="351" r:id="rId34"/>
    <p:sldId id="338" r:id="rId35"/>
    <p:sldId id="260" r:id="rId36"/>
    <p:sldId id="267" r:id="rId37"/>
    <p:sldId id="268" r:id="rId38"/>
    <p:sldId id="347" r:id="rId39"/>
    <p:sldId id="271" r:id="rId40"/>
    <p:sldId id="340" r:id="rId41"/>
    <p:sldId id="264" r:id="rId42"/>
    <p:sldId id="345" r:id="rId43"/>
    <p:sldId id="306" r:id="rId44"/>
    <p:sldId id="273" r:id="rId45"/>
    <p:sldId id="274" r:id="rId46"/>
    <p:sldId id="276" r:id="rId47"/>
    <p:sldId id="275" r:id="rId48"/>
    <p:sldId id="277" r:id="rId49"/>
    <p:sldId id="272" r:id="rId50"/>
    <p:sldId id="312" r:id="rId51"/>
    <p:sldId id="279" r:id="rId52"/>
    <p:sldId id="281" r:id="rId53"/>
    <p:sldId id="322" r:id="rId54"/>
    <p:sldId id="323" r:id="rId55"/>
    <p:sldId id="341" r:id="rId56"/>
    <p:sldId id="282" r:id="rId57"/>
    <p:sldId id="346" r:id="rId58"/>
    <p:sldId id="307" r:id="rId59"/>
    <p:sldId id="283" r:id="rId60"/>
    <p:sldId id="284" r:id="rId61"/>
    <p:sldId id="285" r:id="rId62"/>
    <p:sldId id="355" r:id="rId63"/>
    <p:sldId id="287" r:id="rId64"/>
    <p:sldId id="286" r:id="rId65"/>
    <p:sldId id="320" r:id="rId66"/>
    <p:sldId id="321" r:id="rId67"/>
    <p:sldId id="342" r:id="rId68"/>
    <p:sldId id="262" r:id="rId69"/>
    <p:sldId id="270" r:id="rId70"/>
    <p:sldId id="309" r:id="rId71"/>
    <p:sldId id="291" r:id="rId72"/>
    <p:sldId id="288" r:id="rId73"/>
    <p:sldId id="325" r:id="rId74"/>
    <p:sldId id="289" r:id="rId75"/>
    <p:sldId id="314" r:id="rId76"/>
    <p:sldId id="315" r:id="rId77"/>
    <p:sldId id="326" r:id="rId78"/>
    <p:sldId id="26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5"/>
            <p14:sldId id="266"/>
            <p14:sldId id="356"/>
            <p14:sldId id="319"/>
            <p14:sldId id="331"/>
            <p14:sldId id="305"/>
            <p14:sldId id="299"/>
            <p14:sldId id="300"/>
            <p14:sldId id="352"/>
            <p14:sldId id="302"/>
            <p14:sldId id="303"/>
            <p14:sldId id="304"/>
            <p14:sldId id="330"/>
            <p14:sldId id="316"/>
            <p14:sldId id="332"/>
            <p14:sldId id="334"/>
            <p14:sldId id="353"/>
            <p14:sldId id="354"/>
            <p14:sldId id="335"/>
            <p14:sldId id="336"/>
            <p14:sldId id="333"/>
            <p14:sldId id="324"/>
            <p14:sldId id="327"/>
            <p14:sldId id="328"/>
            <p14:sldId id="329"/>
            <p14:sldId id="337"/>
            <p14:sldId id="343"/>
            <p14:sldId id="339"/>
            <p14:sldId id="317"/>
            <p14:sldId id="348"/>
            <p14:sldId id="349"/>
            <p14:sldId id="350"/>
            <p14:sldId id="351"/>
            <p14:sldId id="338"/>
            <p14:sldId id="260"/>
            <p14:sldId id="267"/>
            <p14:sldId id="268"/>
            <p14:sldId id="347"/>
            <p14:sldId id="271"/>
            <p14:sldId id="340"/>
            <p14:sldId id="264"/>
            <p14:sldId id="345"/>
            <p14:sldId id="306"/>
            <p14:sldId id="273"/>
            <p14:sldId id="274"/>
            <p14:sldId id="276"/>
            <p14:sldId id="275"/>
            <p14:sldId id="277"/>
            <p14:sldId id="272"/>
            <p14:sldId id="312"/>
            <p14:sldId id="279"/>
            <p14:sldId id="281"/>
            <p14:sldId id="322"/>
            <p14:sldId id="323"/>
            <p14:sldId id="341"/>
            <p14:sldId id="282"/>
            <p14:sldId id="346"/>
            <p14:sldId id="307"/>
            <p14:sldId id="283"/>
            <p14:sldId id="284"/>
            <p14:sldId id="285"/>
            <p14:sldId id="355"/>
            <p14:sldId id="287"/>
            <p14:sldId id="286"/>
            <p14:sldId id="320"/>
            <p14:sldId id="321"/>
            <p14:sldId id="342"/>
            <p14:sldId id="262"/>
            <p14:sldId id="270"/>
            <p14:sldId id="309"/>
            <p14:sldId id="291"/>
            <p14:sldId id="288"/>
            <p14:sldId id="325"/>
            <p14:sldId id="289"/>
            <p14:sldId id="314"/>
            <p14:sldId id="315"/>
            <p14:sldId id="32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96"/>
    <p:restoredTop sz="94708"/>
  </p:normalViewPr>
  <p:slideViewPr>
    <p:cSldViewPr snapToGrid="0" snapToObjects="1">
      <p:cViewPr varScale="1">
        <p:scale>
          <a:sx n="124" d="100"/>
          <a:sy n="124" d="100"/>
        </p:scale>
        <p:origin x="7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Config</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CloudTrail</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err="1"/>
            <a:t>VPCFlow</a:t>
          </a:r>
          <a:r>
            <a:rPr lang="en-US" dirty="0"/>
            <a:t> Logs</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CloudWatch Logs</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Lambda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HEC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a:t>Define AWS Policy</a:t>
          </a:r>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a:t>Copy Sample Policy</a:t>
          </a:r>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a:t>Generate Policy</a:t>
          </a:r>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a:t>Assign Policy to Role</a:t>
          </a:r>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a:t>IAM Role</a:t>
          </a:r>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a:t>EC2 Instance</a:t>
          </a:r>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pt>
    <dgm:pt modelId="{A86880B2-2394-2F40-841A-9AD5085571F2}" type="pres">
      <dgm:prSet presAssocID="{45ED90C6-26A8-5347-B14C-B57942439921}" presName="sibTrans" presStyleLbl="sibTrans2D1" presStyleIdx="0" presStyleCnt="2"/>
      <dgm:spPr/>
    </dgm:pt>
    <dgm:pt modelId="{DE370F54-031E-9B43-B3E3-C6863B6100CD}" type="pres">
      <dgm:prSet presAssocID="{45ED90C6-26A8-5347-B14C-B57942439921}" presName="connTx" presStyleLbl="sibTrans2D1" presStyleIdx="0" presStyleCnt="2"/>
      <dgm:spPr/>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pt>
    <dgm:pt modelId="{7A0FA4DD-7E5D-A645-8FEE-A32207C67727}" type="pres">
      <dgm:prSet presAssocID="{1625FFE9-6449-A24E-B8FA-18E90C3E3190}" presName="sibTrans" presStyleLbl="sibTrans2D1" presStyleIdx="1" presStyleCnt="2"/>
      <dgm:spPr/>
    </dgm:pt>
    <dgm:pt modelId="{E43FA7AB-D794-5B4E-816D-B9C6B652B778}" type="pres">
      <dgm:prSet presAssocID="{1625FFE9-6449-A24E-B8FA-18E90C3E3190}" presName="connTx" presStyleLbl="sibTrans2D1" presStyleIdx="1" presStyleCnt="2"/>
      <dgm:spPr/>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pt>
  </dgm:ptLst>
  <dgm:cxnLst>
    <dgm:cxn modelId="{EC9FA321-B5AF-A84B-A4C2-FEFB66AFDB28}" type="presOf" srcId="{1625FFE9-6449-A24E-B8FA-18E90C3E3190}" destId="{7A0FA4DD-7E5D-A645-8FEE-A32207C67727}"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EFAEE73F-0EC1-9641-8514-EC49F3A78701}" type="presOf" srcId="{3465902F-648D-E54E-BDB9-809697201A7D}" destId="{228E2D2B-F988-FD4F-B224-300080D6968E}" srcOrd="0" destOrd="2"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C76CB66C-E260-764A-83C0-21AECA5EA44F}" type="presOf" srcId="{C954E707-B0F9-FB45-A8C3-BE50AE07C726}" destId="{BADF286D-FC66-824A-8EC9-8F85CA102653}" srcOrd="0" destOrd="0" presId="urn:microsoft.com/office/officeart/2005/8/layout/hProcess10"/>
    <dgm:cxn modelId="{AB9E817A-26F4-DF41-8486-9F92E62B32CA}" srcId="{C954E707-B0F9-FB45-A8C3-BE50AE07C726}" destId="{D37B7A05-04AA-824B-BB20-32BDEBF59C27}" srcOrd="0" destOrd="0" parTransId="{28912EC9-8CEB-6148-BABC-4B912C209C73}" sibTransId="{45ED90C6-26A8-5347-B14C-B57942439921}"/>
    <dgm:cxn modelId="{2F7D678C-06ED-AA4C-A260-CFAFED0E1EDD}" type="presOf" srcId="{CD8CABC6-7CD5-5D41-A978-E4FE407D51FF}" destId="{8709D8A9-9407-6547-988F-62BF1E5000D3}"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5CFBFA96-EFF2-8047-B8B1-E142F1731E23}" type="presOf" srcId="{16A38F9F-F271-5D4A-9869-B15C13A25249}" destId="{228E2D2B-F988-FD4F-B224-300080D6968E}" srcOrd="0" destOrd="0"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1C7F1898-8442-C144-A29E-3B72732F72CD}" srcId="{16A38F9F-F271-5D4A-9869-B15C13A25249}" destId="{C0A7BF92-C706-B64D-A0AC-CDC6021FE628}" srcOrd="0" destOrd="0" parTransId="{74F35D80-F70C-3143-A242-758ED074B54C}" sibTransId="{C3511DA2-CD18-9A4B-95B0-11BE9DE22048}"/>
    <dgm:cxn modelId="{0E5764A4-B90E-674C-A057-0184086F55E6}" type="presOf" srcId="{5F41BA31-ACBC-1041-BA49-91A973567C8F}" destId="{4632AF00-C594-7844-827E-578C1BB3BD41}" srcOrd="0" destOrd="2"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A518BAC9-8236-134C-ADCD-5458027715A5}" type="presOf" srcId="{8F5873DA-3C62-FD42-BBE8-E08D85E68336}" destId="{4632AF00-C594-7844-827E-578C1BB3BD41}" srcOrd="0" destOrd="1"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77CD12F4-893B-2B43-A1F0-BC9A6B96D987}" type="presOf" srcId="{1625FFE9-6449-A24E-B8FA-18E90C3E3190}" destId="{E43FA7AB-D794-5B4E-816D-B9C6B652B778}" srcOrd="1" destOrd="0" presId="urn:microsoft.com/office/officeart/2005/8/layout/hProcess10"/>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a:t>Edit Role</a:t>
          </a:r>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a:t>Modify Trust Relationship</a:t>
          </a:r>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a:t>Update Trust Policy</a:t>
          </a:r>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pt>
  </dgm:ptLst>
  <dgm:cxnLst>
    <dgm:cxn modelId="{2F3D514A-72D4-CC43-908E-A6D2447FC62C}" srcId="{96D42787-0C45-3441-AD17-74ADFA3A603F}" destId="{985E4533-3028-034D-A6E5-2BDD1ACABC0D}" srcOrd="1" destOrd="0" parTransId="{389FB102-F256-5546-99E6-434486F761DB}" sibTransId="{99F20320-372F-3F4C-BF67-E815D4244492}"/>
    <dgm:cxn modelId="{8E0DB578-C2D6-8B4B-83B0-31148DD1805A}" type="presOf" srcId="{96D42787-0C45-3441-AD17-74ADFA3A603F}" destId="{0305BD54-8EE2-3A48-B335-CF74AB1B2128}" srcOrd="0" destOrd="0" presId="urn:microsoft.com/office/officeart/2005/8/layout/hChevron3"/>
    <dgm:cxn modelId="{5746AB85-86F5-1742-BAE9-717D98890740}" srcId="{96D42787-0C45-3441-AD17-74ADFA3A603F}" destId="{4EA8DE58-DD90-CA4F-926D-F0EB2F68CD3D}" srcOrd="0" destOrd="0" parTransId="{429C5504-5EB3-B248-A83C-2EEA4F09947A}" sibTransId="{2E3080E8-AA12-3B40-B264-8A02695E1549}"/>
    <dgm:cxn modelId="{3C4B1C99-B334-CD48-A241-DF4D61E4154B}" type="presOf" srcId="{8E2A72D2-789A-8F48-8758-725D9567759F}" destId="{D75201E6-B87C-6049-B1D9-1D4B79277769}" srcOrd="0" destOrd="0" presId="urn:microsoft.com/office/officeart/2005/8/layout/hChevron3"/>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Config</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CloudTrail</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VPCFlow</a:t>
          </a:r>
          <a:r>
            <a:rPr lang="en-US" sz="1900" kern="1200" dirty="0"/>
            <a:t> Logs</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CloudWatch Logs</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Lambda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Splunk HEC Input</a:t>
          </a:r>
        </a:p>
      </dsp:txBody>
      <dsp:txXfrm>
        <a:off x="6579988" y="681828"/>
        <a:ext cx="1504486" cy="8807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5611" y="196585"/>
          <a:ext cx="2643518" cy="2643518"/>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435951" y="1782696"/>
          <a:ext cx="2643518" cy="264351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Define AWS Policy</a:t>
          </a:r>
        </a:p>
        <a:p>
          <a:pPr marL="228600" lvl="1" indent="-228600" algn="l" defTabSz="1022350">
            <a:lnSpc>
              <a:spcPct val="90000"/>
            </a:lnSpc>
            <a:spcBef>
              <a:spcPct val="0"/>
            </a:spcBef>
            <a:spcAft>
              <a:spcPct val="15000"/>
            </a:spcAft>
            <a:buChar char="•"/>
          </a:pPr>
          <a:r>
            <a:rPr lang="en-US" sz="2300" kern="1200" dirty="0"/>
            <a:t>Copy Sample Policy</a:t>
          </a:r>
        </a:p>
        <a:p>
          <a:pPr marL="228600" lvl="1" indent="-228600" algn="l" defTabSz="1022350">
            <a:lnSpc>
              <a:spcPct val="90000"/>
            </a:lnSpc>
            <a:spcBef>
              <a:spcPct val="0"/>
            </a:spcBef>
            <a:spcAft>
              <a:spcPct val="15000"/>
            </a:spcAft>
            <a:buChar char="•"/>
          </a:pPr>
          <a:r>
            <a:rPr lang="en-US" sz="2300" kern="1200" dirty="0"/>
            <a:t>Generate Policy</a:t>
          </a:r>
        </a:p>
      </dsp:txBody>
      <dsp:txXfrm>
        <a:off x="513377" y="1860122"/>
        <a:ext cx="2488666" cy="2488666"/>
      </dsp:txXfrm>
    </dsp:sp>
    <dsp:sp modelId="{A86880B2-2394-2F40-841A-9AD5085571F2}">
      <dsp:nvSpPr>
        <dsp:cNvPr id="0" name=""/>
        <dsp:cNvSpPr/>
      </dsp:nvSpPr>
      <dsp:spPr>
        <a:xfrm>
          <a:off x="3158329" y="1200744"/>
          <a:ext cx="509200" cy="635200"/>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158329" y="1327784"/>
        <a:ext cx="356440" cy="381120"/>
      </dsp:txXfrm>
    </dsp:sp>
    <dsp:sp modelId="{208C9971-6556-1F4B-B6AE-95A9C257815C}">
      <dsp:nvSpPr>
        <dsp:cNvPr id="0" name=""/>
        <dsp:cNvSpPr/>
      </dsp:nvSpPr>
      <dsp:spPr>
        <a:xfrm>
          <a:off x="4103987" y="196585"/>
          <a:ext cx="2643518" cy="2643518"/>
        </a:xfrm>
        <a:prstGeom prst="roundRect">
          <a:avLst>
            <a:gd name="adj" fmla="val 10000"/>
          </a:avLst>
        </a:prstGeom>
        <a:solidFill>
          <a:schemeClr val="accent1">
            <a:tint val="50000"/>
            <a:hueOff val="-3087328"/>
            <a:satOff val="-12586"/>
            <a:lumOff val="7551"/>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4534327" y="1782696"/>
          <a:ext cx="2643518" cy="26435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Assign Policy to Role</a:t>
          </a:r>
        </a:p>
      </dsp:txBody>
      <dsp:txXfrm>
        <a:off x="4611753" y="1860122"/>
        <a:ext cx="2488666" cy="2488666"/>
      </dsp:txXfrm>
    </dsp:sp>
    <dsp:sp modelId="{7A0FA4DD-7E5D-A645-8FEE-A32207C67727}">
      <dsp:nvSpPr>
        <dsp:cNvPr id="0" name=""/>
        <dsp:cNvSpPr/>
      </dsp:nvSpPr>
      <dsp:spPr>
        <a:xfrm>
          <a:off x="7256705" y="1200744"/>
          <a:ext cx="509200" cy="635200"/>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56705" y="1327784"/>
        <a:ext cx="356440" cy="381120"/>
      </dsp:txXfrm>
    </dsp:sp>
    <dsp:sp modelId="{173DD04D-9506-6C43-864A-E9E029F52579}">
      <dsp:nvSpPr>
        <dsp:cNvPr id="0" name=""/>
        <dsp:cNvSpPr/>
      </dsp:nvSpPr>
      <dsp:spPr>
        <a:xfrm>
          <a:off x="8202363" y="196585"/>
          <a:ext cx="2643518" cy="2643518"/>
        </a:xfrm>
        <a:prstGeom prst="roundRect">
          <a:avLst>
            <a:gd name="adj" fmla="val 10000"/>
          </a:avLst>
        </a:prstGeom>
        <a:solidFill>
          <a:schemeClr val="accent1">
            <a:tint val="50000"/>
            <a:hueOff val="-6174655"/>
            <a:satOff val="-25173"/>
            <a:lumOff val="15103"/>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8632703" y="1782696"/>
          <a:ext cx="2643518" cy="264351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err="1"/>
            <a:t>AssumeRole</a:t>
          </a:r>
          <a:endParaRPr lang="en-US" sz="3000" kern="1200" dirty="0"/>
        </a:p>
        <a:p>
          <a:pPr marL="228600" lvl="1" indent="-228600" algn="l" defTabSz="1022350">
            <a:lnSpc>
              <a:spcPct val="90000"/>
            </a:lnSpc>
            <a:spcBef>
              <a:spcPct val="0"/>
            </a:spcBef>
            <a:spcAft>
              <a:spcPct val="15000"/>
            </a:spcAft>
            <a:buChar char="•"/>
          </a:pPr>
          <a:r>
            <a:rPr lang="en-US" sz="2300" kern="1200" dirty="0"/>
            <a:t>IAM Role</a:t>
          </a:r>
        </a:p>
        <a:p>
          <a:pPr marL="228600" lvl="1" indent="-228600" algn="l" defTabSz="1022350">
            <a:lnSpc>
              <a:spcPct val="90000"/>
            </a:lnSpc>
            <a:spcBef>
              <a:spcPct val="0"/>
            </a:spcBef>
            <a:spcAft>
              <a:spcPct val="15000"/>
            </a:spcAft>
            <a:buChar char="•"/>
          </a:pPr>
          <a:r>
            <a:rPr lang="en-US" sz="2300" kern="1200" dirty="0"/>
            <a:t>EC2 Instance</a:t>
          </a:r>
        </a:p>
      </dsp:txBody>
      <dsp:txXfrm>
        <a:off x="8710129" y="1860122"/>
        <a:ext cx="2488666" cy="2488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4925" y="0"/>
          <a:ext cx="4306807" cy="8788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Edit Role</a:t>
          </a:r>
        </a:p>
      </dsp:txBody>
      <dsp:txXfrm>
        <a:off x="4925" y="0"/>
        <a:ext cx="4087107" cy="878801"/>
      </dsp:txXfrm>
    </dsp:sp>
    <dsp:sp modelId="{A85BAAB0-E8A2-AD44-99DE-B00DD6E6A59B}">
      <dsp:nvSpPr>
        <dsp:cNvPr id="0" name=""/>
        <dsp:cNvSpPr/>
      </dsp:nvSpPr>
      <dsp:spPr>
        <a:xfrm>
          <a:off x="3450370" y="0"/>
          <a:ext cx="4306807" cy="8788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Modify Trust Relationship</a:t>
          </a:r>
        </a:p>
      </dsp:txBody>
      <dsp:txXfrm>
        <a:off x="3889771" y="0"/>
        <a:ext cx="3428006" cy="878801"/>
      </dsp:txXfrm>
    </dsp:sp>
    <dsp:sp modelId="{D75201E6-B87C-6049-B1D9-1D4B79277769}">
      <dsp:nvSpPr>
        <dsp:cNvPr id="0" name=""/>
        <dsp:cNvSpPr/>
      </dsp:nvSpPr>
      <dsp:spPr>
        <a:xfrm>
          <a:off x="6895816" y="0"/>
          <a:ext cx="4306807" cy="8788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Update Trust Policy</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71264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what will be done to setup the Splunk Policy that will be used to collect data</a:t>
            </a:r>
            <a:r>
              <a:rPr lang="en-US" baseline="0" dirty="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a:t>SplunkAccess</a:t>
            </a:r>
            <a:r>
              <a:rPr lang="en-US" baseline="0" dirty="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377636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3859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will only be granted “Programmatic access,” NOT Console</a:t>
            </a:r>
            <a:r>
              <a:rPr lang="en-US" baseline="0" dirty="0"/>
              <a:t> Access. This is a way to safeguard that if this account becomes compromised it will not have the ability to log into your </a:t>
            </a:r>
            <a:r>
              <a:rPr lang="en-US" baseline="0" dirty="0" err="1"/>
              <a:t>aws</a:t>
            </a:r>
            <a:r>
              <a:rPr lang="en-US" baseline="0" dirty="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39153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create a new group, call it </a:t>
            </a:r>
            <a:r>
              <a:rPr lang="en-US" dirty="0" err="1"/>
              <a:t>SplunkAccessGroup</a:t>
            </a:r>
            <a:r>
              <a:rPr lang="en-US" dirty="0"/>
              <a:t>, and we will attach the policy we just created in the previous step.</a:t>
            </a:r>
            <a:r>
              <a:rPr lang="en-US" baseline="0" dirty="0"/>
              <a:t> To find the policy, search for </a:t>
            </a:r>
            <a:r>
              <a:rPr lang="en-US" baseline="0" dirty="0" err="1"/>
              <a:t>SplunkAccess</a:t>
            </a:r>
            <a:r>
              <a:rPr lang="en-US" baseline="0" dirty="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3292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233818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a:t>
            </a:r>
            <a:r>
              <a:rPr lang="en-US" baseline="0" dirty="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865299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don’t forget to download</a:t>
            </a:r>
            <a:r>
              <a:rPr lang="en-US" baseline="0" dirty="0"/>
              <a:t> the </a:t>
            </a:r>
            <a:r>
              <a:rPr lang="en-US" baseline="0" dirty="0" err="1"/>
              <a:t>credentials.csv</a:t>
            </a:r>
            <a:r>
              <a:rPr lang="en-US" baseline="0" dirty="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00210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In this section we will</a:t>
            </a:r>
            <a:r>
              <a:rPr lang="en-US" baseline="0" dirty="0"/>
              <a:t> create an EC2 role that will leverage the </a:t>
            </a:r>
            <a:r>
              <a:rPr lang="en-US" baseline="0" dirty="0" err="1"/>
              <a:t>SplunkAccess</a:t>
            </a:r>
            <a:r>
              <a:rPr lang="en-US" baseline="0" dirty="0"/>
              <a:t> Policy created in the previous section.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352216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by going into your IAM screen, select</a:t>
            </a:r>
            <a:r>
              <a:rPr lang="en-US" baseline="0" dirty="0"/>
              <a:t> “Roles” from the left hand menu and click “Create role.” Under the Services, select EC2 and at the bottom select “Use Case EC2.” Attach the “</a:t>
            </a:r>
            <a:r>
              <a:rPr lang="en-US" baseline="0" dirty="0" err="1"/>
              <a:t>SplunkAccess</a:t>
            </a:r>
            <a:r>
              <a:rPr lang="en-US" baseline="0" dirty="0"/>
              <a:t>” policy, by searching for </a:t>
            </a:r>
            <a:r>
              <a:rPr lang="en-US" baseline="0" dirty="0" err="1"/>
              <a:t>SplunkAccess</a:t>
            </a:r>
            <a:r>
              <a:rPr lang="en-US" baseline="0" dirty="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32954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a:solidFill>
                  <a:schemeClr val="tx1"/>
                </a:solidFill>
                <a:effectLst/>
                <a:latin typeface="+mn-lt"/>
                <a:ea typeface="ＭＳ Ｐゴシック" charset="0"/>
                <a:cs typeface="ＭＳ Ｐゴシック" charset="0"/>
              </a:rPr>
              <a:t>AssumRole</a:t>
            </a:r>
            <a:r>
              <a:rPr lang="en-US" sz="1000" kern="1200" dirty="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3113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Splunk to work well with AWS,</a:t>
            </a:r>
            <a:r>
              <a:rPr lang="en-US" baseline="0" dirty="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a:t>Okta</a:t>
            </a:r>
            <a:r>
              <a:rPr lang="en-US" baseline="0" dirty="0"/>
              <a:t> screen leveraging our two factor authentication with </a:t>
            </a:r>
            <a:r>
              <a:rPr lang="en-US" baseline="0" dirty="0" err="1"/>
              <a:t>Okta</a:t>
            </a:r>
            <a:r>
              <a:rPr lang="en-US" baseline="0" dirty="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a:p>
          <a:p>
            <a:r>
              <a:rPr lang="en-US" baseline="0" dirty="0"/>
              <a:t>Finally, we will go ahead and setup the following AWS Services:</a:t>
            </a:r>
          </a:p>
          <a:p>
            <a:r>
              <a:rPr lang="en-US" baseline="0" dirty="0"/>
              <a:t>	- AWS Config </a:t>
            </a:r>
            <a:r>
              <a:rPr lang="mr-IN" baseline="0" dirty="0"/>
              <a:t>–</a:t>
            </a:r>
            <a:r>
              <a:rPr lang="en-US" baseline="0" dirty="0"/>
              <a:t> Configuration changes to your </a:t>
            </a:r>
            <a:r>
              <a:rPr lang="en-US" baseline="0" dirty="0" err="1"/>
              <a:t>aws</a:t>
            </a:r>
            <a:r>
              <a:rPr lang="en-US" baseline="0" dirty="0"/>
              <a:t> deployment</a:t>
            </a:r>
          </a:p>
          <a:p>
            <a:r>
              <a:rPr lang="en-US" baseline="0" dirty="0"/>
              <a:t>	- AWS CloudTrail - API Calls within your AWS environment</a:t>
            </a:r>
          </a:p>
          <a:p>
            <a:r>
              <a:rPr lang="en-US" baseline="0" dirty="0"/>
              <a:t>	- CloudWatch </a:t>
            </a:r>
            <a:r>
              <a:rPr lang="mr-IN" baseline="0" dirty="0"/>
              <a:t>–</a:t>
            </a:r>
            <a:r>
              <a:rPr lang="en-US" baseline="0" dirty="0"/>
              <a:t> Metrics from your machines such as CPU, Memory and usage metrics for AWS services</a:t>
            </a:r>
          </a:p>
          <a:p>
            <a:r>
              <a:rPr lang="en-US" baseline="0" dirty="0"/>
              <a:t>	- CloudWatch Logs </a:t>
            </a:r>
            <a:r>
              <a:rPr lang="mr-IN" baseline="0" dirty="0"/>
              <a:t>–</a:t>
            </a:r>
            <a:r>
              <a:rPr lang="en-US" baseline="0" dirty="0"/>
              <a:t> High volume, logs such as VPC Flow Logs, that allow you to see network / firewall traffic from your deployment</a:t>
            </a:r>
          </a:p>
          <a:p>
            <a:r>
              <a:rPr lang="en-US" baseline="0" dirty="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57364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Account ID* enter in the </a:t>
            </a:r>
            <a:r>
              <a:rPr lang="en-US" sz="1000" b="1" u="sng" kern="1200" dirty="0">
                <a:solidFill>
                  <a:schemeClr val="tx1"/>
                </a:solidFill>
                <a:effectLst/>
                <a:latin typeface="+mn-lt"/>
                <a:ea typeface="ＭＳ Ｐゴシック" charset="0"/>
                <a:cs typeface="ＭＳ Ｐゴシック" charset="0"/>
              </a:rPr>
              <a:t>Primary AWS</a:t>
            </a:r>
            <a:r>
              <a:rPr lang="en-US" sz="1000" kern="1200" dirty="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a:solidFill>
                  <a:schemeClr val="tx1"/>
                </a:solidFill>
                <a:effectLst/>
                <a:latin typeface="+mn-lt"/>
                <a:ea typeface="ＭＳ Ｐゴシック" charset="0"/>
                <a:cs typeface="ＭＳ Ｐゴシック" charset="0"/>
              </a:rPr>
              <a:t>unchecked</a:t>
            </a:r>
            <a:r>
              <a:rPr lang="en-US" sz="1000" kern="1200" dirty="0">
                <a:solidFill>
                  <a:schemeClr val="tx1"/>
                </a:solidFill>
                <a:effectLst/>
                <a:latin typeface="+mn-lt"/>
                <a:ea typeface="ＭＳ Ｐゴシック" charset="0"/>
                <a:cs typeface="ＭＳ Ｐゴシック" charset="0"/>
              </a:rPr>
              <a:t>. Click </a:t>
            </a:r>
            <a:r>
              <a:rPr lang="en-US" sz="1000" u="sng" kern="1200" dirty="0">
                <a:solidFill>
                  <a:schemeClr val="tx1"/>
                </a:solidFill>
                <a:effectLst/>
                <a:latin typeface="+mn-lt"/>
                <a:ea typeface="ＭＳ Ｐゴシック" charset="0"/>
                <a:cs typeface="ＭＳ Ｐゴシック" charset="0"/>
              </a:rPr>
              <a:t>Next: Permissions</a:t>
            </a:r>
            <a:r>
              <a:rPr lang="en-US" dirty="0">
                <a:effectLst/>
              </a:rPr>
              <a:t> </a:t>
            </a: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96059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a:solidFill>
                  <a:schemeClr val="tx1"/>
                </a:solidFill>
                <a:effectLst/>
                <a:latin typeface="+mn-lt"/>
                <a:ea typeface="ＭＳ Ｐゴシック" charset="0"/>
                <a:cs typeface="ＭＳ Ｐゴシック" charset="0"/>
              </a:rPr>
              <a:t>Next:Review</a:t>
            </a:r>
            <a:r>
              <a:rPr lang="en-US" sz="100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77859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a:solidFill>
                  <a:schemeClr val="tx1"/>
                </a:solidFill>
                <a:effectLst/>
                <a:latin typeface="+mn-lt"/>
                <a:ea typeface="ＭＳ Ｐゴシック" charset="0"/>
                <a:cs typeface="ＭＳ Ｐゴシック" charset="0"/>
              </a:rPr>
              <a:t>Create role</a:t>
            </a:r>
            <a:r>
              <a:rPr lang="en-US" sz="1000" kern="1200" dirty="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71956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when to use</a:t>
            </a:r>
            <a:r>
              <a:rPr lang="en-US" baseline="0" dirty="0"/>
              <a:t> the IAM Access user, the </a:t>
            </a:r>
            <a:r>
              <a:rPr lang="en-US" baseline="0" dirty="0" err="1"/>
              <a:t>AssumeRole</a:t>
            </a:r>
            <a:r>
              <a:rPr lang="en-US" baseline="0" dirty="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95353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are</a:t>
            </a:r>
            <a:r>
              <a:rPr lang="en-US" baseline="0" dirty="0"/>
              <a:t> the rules that AWS grants to the users, roles or EC2 instances to access services within AWS.  Roles are controls which are used by AWS to access services.  The </a:t>
            </a:r>
            <a:r>
              <a:rPr lang="en-US" baseline="0" dirty="0" err="1"/>
              <a:t>AssumeRole</a:t>
            </a:r>
            <a:r>
              <a:rPr lang="en-US" baseline="0" dirty="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34793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customers</a:t>
            </a:r>
            <a:r>
              <a:rPr lang="en-US" baseline="0" dirty="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64450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 customers have instituted the “</a:t>
            </a:r>
            <a:r>
              <a:rPr lang="en-US" dirty="0" err="1"/>
              <a:t>AssumeRole</a:t>
            </a:r>
            <a:r>
              <a:rPr lang="en-US" dirty="0"/>
              <a:t>” feature in AWS where users do not have access to the AWS Services,</a:t>
            </a:r>
            <a:r>
              <a:rPr lang="en-US" baseline="0" dirty="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a:t>AssumeRole</a:t>
            </a:r>
            <a:r>
              <a:rPr lang="en-US" baseline="0" dirty="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913283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have multiple accounts in AWS can setup an IAM</a:t>
            </a:r>
            <a:r>
              <a:rPr lang="en-US" baseline="0" dirty="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222024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a:t>
            </a:r>
            <a:r>
              <a:rPr lang="en-US" baseline="0" dirty="0"/>
              <a:t> solution is used when IAM users are not allowed to connect with AWS services either directly or indirectly using the </a:t>
            </a:r>
            <a:r>
              <a:rPr lang="en-US" baseline="0" dirty="0" err="1"/>
              <a:t>AssumeRole</a:t>
            </a:r>
            <a:r>
              <a:rPr lang="en-US" baseline="0" dirty="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32168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permissions setup, now we can concentrate</a:t>
            </a:r>
            <a:r>
              <a:rPr lang="en-US" baseline="0" dirty="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284378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a:t>
            </a:r>
            <a:r>
              <a:rPr lang="en-US" baseline="0" dirty="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813646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86237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3906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Config.</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011792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03439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Config settings, make sure</a:t>
            </a:r>
            <a:r>
              <a:rPr lang="en-US" baseline="0" dirty="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1686725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create an</a:t>
            </a:r>
            <a:r>
              <a:rPr lang="en-US" baseline="0" dirty="0"/>
              <a:t> S3 bucket where your AWS </a:t>
            </a:r>
            <a:r>
              <a:rPr lang="en-US" baseline="0" dirty="0" err="1"/>
              <a:t>config</a:t>
            </a:r>
            <a:r>
              <a:rPr lang="en-US" baseline="0" dirty="0"/>
              <a:t> data will reside. This name has to be </a:t>
            </a:r>
            <a:r>
              <a:rPr lang="en-US" baseline="0" dirty="0" err="1"/>
              <a:t>globaly</a:t>
            </a:r>
            <a:r>
              <a:rPr lang="en-US" baseline="0" dirty="0"/>
              <a:t> unique, so an S3 bucket like “</a:t>
            </a:r>
            <a:r>
              <a:rPr lang="en-US" baseline="0" dirty="0" err="1"/>
              <a:t>config</a:t>
            </a:r>
            <a:r>
              <a:rPr lang="en-US" baseline="0" dirty="0"/>
              <a:t>” will NOT work; however using a unique name like ”</a:t>
            </a:r>
            <a:r>
              <a:rPr lang="en-US" baseline="0" dirty="0" err="1"/>
              <a:t>config</a:t>
            </a:r>
            <a:r>
              <a:rPr lang="en-US" baseline="0" dirty="0"/>
              <a:t>-bucket-&lt;</a:t>
            </a:r>
            <a:r>
              <a:rPr lang="en-US" baseline="0" dirty="0" err="1"/>
              <a:t>yourAWSAccountID</a:t>
            </a:r>
            <a:r>
              <a:rPr lang="en-US" baseline="0" dirty="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212085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is very easily missed but it is critical to get the data in from </a:t>
            </a:r>
            <a:r>
              <a:rPr lang="en-US" dirty="0" err="1"/>
              <a:t>config</a:t>
            </a:r>
            <a:r>
              <a:rPr lang="en-US" dirty="0"/>
              <a:t>, make sure you ENABLE the Amazon SNS topic. Make sure to create</a:t>
            </a:r>
            <a:r>
              <a:rPr lang="en-US" baseline="0" dirty="0"/>
              <a:t> a topic and name it “</a:t>
            </a:r>
            <a:r>
              <a:rPr lang="en-US" baseline="0" dirty="0" err="1"/>
              <a:t>config</a:t>
            </a:r>
            <a:r>
              <a:rPr lang="en-US" baseline="0" dirty="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2762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create a new role to have access to all the data </a:t>
            </a:r>
            <a:r>
              <a:rPr lang="en-US" baseline="0" dirty="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417230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to setup Config Rules for now, so just continue to the next step in setting up AWS Config.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201627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AWS Config Service has been created, you will need to setup an SQS (Simple Queue Service) to subscribe to the SNS (Simple Notification Service) topic created by AWS Config. Let’s start by click on SQS under Messaging.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12017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users menu,</a:t>
            </a:r>
            <a:r>
              <a:rPr lang="en-US" baseline="0" dirty="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373404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queue</a:t>
            </a:r>
            <a:r>
              <a:rPr lang="en-US" baseline="0" dirty="0"/>
              <a:t> a name like “</a:t>
            </a:r>
            <a:r>
              <a:rPr lang="en-US" baseline="0" dirty="0" err="1"/>
              <a:t>config</a:t>
            </a:r>
            <a:r>
              <a:rPr lang="en-US" baseline="0" dirty="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305492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config</a:t>
            </a:r>
            <a:r>
              <a:rPr lang="en-US" baseline="0" dirty="0"/>
              <a:t>-topic,’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92268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Click on SQS and create a new queue, call it </a:t>
            </a:r>
            <a:r>
              <a:rPr lang="en-US" dirty="0" err="1"/>
              <a:t>config-dlq</a:t>
            </a:r>
            <a:r>
              <a:rPr lang="en-US" dirty="0"/>
              <a:t> </a:t>
            </a:r>
            <a:r>
              <a:rPr lang="en-US" baseline="0" dirty="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471591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config</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config-dlq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3247854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90782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174050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CloudTrail.</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8522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235696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CloudTrail</a:t>
            </a:r>
            <a:r>
              <a:rPr lang="en-US" baseline="0" dirty="0"/>
              <a:t> a name, I suggest ’</a:t>
            </a:r>
            <a:r>
              <a:rPr lang="en-US" baseline="0" dirty="0" err="1"/>
              <a:t>cloudtrail</a:t>
            </a:r>
            <a:r>
              <a:rPr lang="en-US" baseline="0" dirty="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4012800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S3 bucket, which has to be unique globally. I recommend using ‘</a:t>
            </a:r>
            <a:r>
              <a:rPr lang="en-US" dirty="0" err="1"/>
              <a:t>cloudtrail</a:t>
            </a:r>
            <a:r>
              <a:rPr lang="en-US" dirty="0"/>
              <a:t>-&lt;</a:t>
            </a:r>
            <a:r>
              <a:rPr lang="en-US" dirty="0" err="1"/>
              <a:t>AWSAccountID</a:t>
            </a:r>
            <a:r>
              <a:rPr lang="en-US" dirty="0"/>
              <a:t>&gt;.’ Now click</a:t>
            </a:r>
            <a:r>
              <a:rPr lang="en-US" baseline="0" dirty="0"/>
              <a:t> on Advanced, keep all the defaults except click Yes to “Send SNS notification for every log file delivery” AND click YES to “Create a new SNS topic.” Give your SNS topic a name, again I suggest using ‘</a:t>
            </a:r>
            <a:r>
              <a:rPr lang="en-US" baseline="0" dirty="0" err="1"/>
              <a:t>cloudtrail</a:t>
            </a:r>
            <a:r>
              <a:rPr lang="en-US" baseline="0" dirty="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4374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new user a name, I</a:t>
            </a:r>
            <a:r>
              <a:rPr lang="en-US" baseline="0" dirty="0"/>
              <a:t> suggest using your NT Username followed by “_admin” so you know it’s your admin account. Grant it </a:t>
            </a:r>
            <a:r>
              <a:rPr lang="en-US" baseline="0" dirty="0" err="1"/>
              <a:t>Programatic</a:t>
            </a:r>
            <a:r>
              <a:rPr lang="en-US" baseline="0" dirty="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93131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AWS </a:t>
            </a:r>
            <a:r>
              <a:rPr lang="en-US" dirty="0" err="1"/>
              <a:t>CloudTrailService</a:t>
            </a:r>
            <a:r>
              <a:rPr lang="en-US" dirty="0"/>
              <a:t> has been created, you will need to setup an SQS (Simple Queue Service) to subscribe to the SNS (Simple Notification Service) topic created by AWS CloudTrail. Let’s start by click on SQS under Messaging.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892380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Give your queue</a:t>
            </a:r>
            <a:r>
              <a:rPr lang="en-US" baseline="0" dirty="0"/>
              <a:t> a name like “</a:t>
            </a:r>
            <a:r>
              <a:rPr lang="en-US" baseline="0" dirty="0" err="1"/>
              <a:t>cloudtrail</a:t>
            </a:r>
            <a:r>
              <a:rPr lang="en-US" baseline="0" dirty="0"/>
              <a:t>-subscription” and click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1212893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cloudtrail</a:t>
            </a:r>
            <a:r>
              <a:rPr lang="en-US" baseline="0" dirty="0"/>
              <a:t>,’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615175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SQS and create a new queue, call it </a:t>
            </a:r>
            <a:r>
              <a:rPr lang="en-US" dirty="0" err="1"/>
              <a:t>cloudtrail-dlq</a:t>
            </a:r>
            <a:r>
              <a:rPr lang="en-US" baseline="0" dirty="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258514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cloudtrail</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cloudtrail-dlq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26714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setup the CloudWatch Logs,</a:t>
            </a:r>
            <a:r>
              <a:rPr lang="en-US" baseline="0" dirty="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4073046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 still determining if this needs to be added to the presentation. So what’s the difference between CloudWatch and CloudWatch</a:t>
            </a:r>
            <a:r>
              <a:rPr lang="en-US" baseline="0" dirty="0"/>
              <a:t> Logs? CloudWatch are the metrics for the AWS Services, while CloudWatch Logs are large volume logs generated either by AWS or by instances.  One example of CloudWatch Logs are the </a:t>
            </a:r>
            <a:r>
              <a:rPr lang="en-US" baseline="0" dirty="0" err="1"/>
              <a:t>VPCFlow</a:t>
            </a:r>
            <a:r>
              <a:rPr lang="en-US" baseline="0" dirty="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1988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363073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2605259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243331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need to create</a:t>
            </a:r>
            <a:r>
              <a:rPr lang="en-US" baseline="0" dirty="0"/>
              <a:t> a group and grant that group access via a Policy for your user. Start by clicking “Create group,” search for “</a:t>
            </a:r>
            <a:r>
              <a:rPr lang="en-US" baseline="0" dirty="0" err="1"/>
              <a:t>AdministratorAccess</a:t>
            </a:r>
            <a:r>
              <a:rPr lang="en-US" baseline="0" dirty="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150561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has been deprecated since we not longer use the modular input to collect the </a:t>
            </a:r>
            <a:r>
              <a:rPr lang="en-US" dirty="0" err="1"/>
              <a:t>vpcflowlogs</a:t>
            </a:r>
            <a:r>
              <a:rPr lang="en-US" baseline="0" dirty="0"/>
              <a:t> from </a:t>
            </a:r>
            <a:r>
              <a:rPr lang="en-US" baseline="0" dirty="0" err="1"/>
              <a:t>cloudwatch</a:t>
            </a:r>
            <a:r>
              <a:rPr lang="en-US" baseline="0" dirty="0"/>
              <a:t>. The VPC Flow logs should be collected using the HTTP Event Collector (HEC) and a lambda function since the modular input will cause performance issues and possible API rate limits to be hit by the customer. </a:t>
            </a:r>
          </a:p>
          <a:p>
            <a:endParaRPr lang="en-US" baseline="0" dirty="0"/>
          </a:p>
          <a:p>
            <a:r>
              <a:rPr lang="en-US" baseline="0" dirty="0"/>
              <a:t>This step was only necessary to grant the Splunk Role the ability to read the VPC Flow logs, again </a:t>
            </a:r>
            <a:r>
              <a:rPr lang="en-US" baseline="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2227278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4214470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325475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05204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217489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AWS Services sending data into S3 buckets, SNS Topics and SQS queues.  You are now ready to hook up Splunk and </a:t>
            </a:r>
            <a:r>
              <a:rPr lang="en-US" baseline="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686984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78</a:t>
            </a:fld>
            <a:endParaRPr lang="en-US"/>
          </a:p>
        </p:txBody>
      </p:sp>
    </p:spTree>
    <p:extLst>
      <p:ext uri="{BB962C8B-B14F-4D97-AF65-F5344CB8AC3E}">
        <p14:creationId xmlns:p14="http://schemas.microsoft.com/office/powerpoint/2010/main" val="37802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go ahead and click “Create user.” Make sure that you download your </a:t>
            </a:r>
            <a:r>
              <a:rPr lang="en-US" dirty="0" err="1"/>
              <a:t>credentials.csv</a:t>
            </a:r>
            <a:r>
              <a:rPr lang="en-US" dirty="0"/>
              <a:t> file and have them somewhere</a:t>
            </a:r>
            <a:r>
              <a:rPr lang="en-US" baseline="0" dirty="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315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that you enable the MFA for your admin</a:t>
            </a:r>
            <a:r>
              <a:rPr lang="en-US" baseline="0" dirty="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20660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“Virtual MFA Device” and then scan the QR code in the next screen. I would</a:t>
            </a:r>
            <a:r>
              <a:rPr lang="en-US" baseline="0" dirty="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22752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docs.splunk.com/Documentation/AddOns/released/AWS/ConfigureAWSpermission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docs.splunk.com/Documentation/AddOns/released/AWS/ConfigureAWSpermissions"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13.em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image" Target="../media/image48.emf"/><Relationship Id="rId5" Type="http://schemas.openxmlformats.org/officeDocument/2006/relationships/diagramQuickStyle" Target="../diagrams/quickStyle5.xml"/><Relationship Id="rId10" Type="http://schemas.openxmlformats.org/officeDocument/2006/relationships/image" Target="../media/image47.emf"/><Relationship Id="rId4" Type="http://schemas.openxmlformats.org/officeDocument/2006/relationships/diagramLayout" Target="../diagrams/layout5.xml"/><Relationship Id="rId9"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84.png"/><Relationship Id="rId7" Type="http://schemas.openxmlformats.org/officeDocument/2006/relationships/diagramQuickStyle" Target="../diagrams/quickStyle6.xm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86.png"/><Relationship Id="rId4" Type="http://schemas.openxmlformats.org/officeDocument/2006/relationships/image" Target="../media/image85.png"/><Relationship Id="rId9" Type="http://schemas.microsoft.com/office/2007/relationships/diagramDrawing" Target="../diagrams/drawing6.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2 : Configure AWS</a:t>
            </a:r>
          </a:p>
        </p:txBody>
      </p:sp>
      <p:sp>
        <p:nvSpPr>
          <p:cNvPr id="5" name="Text Placeholder 4"/>
          <p:cNvSpPr>
            <a:spLocks noGrp="1"/>
          </p:cNvSpPr>
          <p:nvPr>
            <p:ph type="body" sz="quarter" idx="14"/>
          </p:nvPr>
        </p:nvSpPr>
        <p:spPr/>
        <p:txBody>
          <a:bodyPr/>
          <a:lstStyle/>
          <a:p>
            <a:r>
              <a:rPr lang="en-US" dirty="0"/>
              <a:t>Kam Amir | Splunk Cloud Architect</a:t>
            </a:r>
          </a:p>
        </p:txBody>
      </p:sp>
      <p:sp>
        <p:nvSpPr>
          <p:cNvPr id="6" name="Text Placeholder 5">
            <a:extLst>
              <a:ext uri="{FF2B5EF4-FFF2-40B4-BE49-F238E27FC236}">
                <a16:creationId xmlns:a16="http://schemas.microsoft.com/office/drawing/2014/main" id="{CB720003-8907-F541-952F-E128E029F3FD}"/>
              </a:ext>
            </a:extLst>
          </p:cNvPr>
          <p:cNvSpPr>
            <a:spLocks noGrp="1"/>
          </p:cNvSpPr>
          <p:nvPr>
            <p:ph type="body" sz="quarter" idx="15"/>
          </p:nvPr>
        </p:nvSpPr>
        <p:spPr/>
        <p:txBody>
          <a:bodyPr/>
          <a:lstStyle/>
          <a:p>
            <a:endParaRPr lang="en-US"/>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2305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C5EEBA-8ED1-AF49-AEAF-DA15D912CD2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download keys</a:t>
            </a:r>
          </a:p>
        </p:txBody>
      </p:sp>
      <p:sp>
        <p:nvSpPr>
          <p:cNvPr id="4" name="Subtitle 3"/>
          <p:cNvSpPr>
            <a:spLocks noGrp="1"/>
          </p:cNvSpPr>
          <p:nvPr>
            <p:ph type="subTitle" idx="12"/>
          </p:nvPr>
        </p:nvSpPr>
        <p:spPr/>
        <p:txBody>
          <a:bodyPr/>
          <a:lstStyle/>
          <a:p>
            <a:r>
              <a:rPr lang="en-US" dirty="0"/>
              <a:t>Make sure to download Access Keys and SAVE THEM</a:t>
            </a:r>
          </a:p>
        </p:txBody>
      </p:sp>
      <p:pic>
        <p:nvPicPr>
          <p:cNvPr id="9" name="Picture 8">
            <a:extLst>
              <a:ext uri="{FF2B5EF4-FFF2-40B4-BE49-F238E27FC236}">
                <a16:creationId xmlns:a16="http://schemas.microsoft.com/office/drawing/2014/main" id="{685D3B64-BB48-CC48-B17F-6F6AAEAC9DB5}"/>
              </a:ext>
            </a:extLst>
          </p:cNvPr>
          <p:cNvPicPr>
            <a:picLocks noChangeAspect="1"/>
          </p:cNvPicPr>
          <p:nvPr/>
        </p:nvPicPr>
        <p:blipFill>
          <a:blip r:embed="rId3"/>
          <a:stretch>
            <a:fillRect/>
          </a:stretch>
        </p:blipFill>
        <p:spPr>
          <a:xfrm>
            <a:off x="1" y="1154605"/>
            <a:ext cx="8670729" cy="2632268"/>
          </a:xfrm>
          <a:prstGeom prst="rect">
            <a:avLst/>
          </a:prstGeom>
        </p:spPr>
      </p:pic>
      <p:pic>
        <p:nvPicPr>
          <p:cNvPr id="12" name="Picture 11">
            <a:extLst>
              <a:ext uri="{FF2B5EF4-FFF2-40B4-BE49-F238E27FC236}">
                <a16:creationId xmlns:a16="http://schemas.microsoft.com/office/drawing/2014/main" id="{D57CE8E3-7A7C-A64C-82AF-6BBD6ED059CF}"/>
              </a:ext>
            </a:extLst>
          </p:cNvPr>
          <p:cNvPicPr>
            <a:picLocks noChangeAspect="1"/>
          </p:cNvPicPr>
          <p:nvPr/>
        </p:nvPicPr>
        <p:blipFill>
          <a:blip r:embed="rId4"/>
          <a:stretch>
            <a:fillRect/>
          </a:stretch>
        </p:blipFill>
        <p:spPr>
          <a:xfrm>
            <a:off x="980389" y="3959114"/>
            <a:ext cx="9125147" cy="2371687"/>
          </a:xfrm>
          <a:prstGeom prst="rect">
            <a:avLst/>
          </a:prstGeom>
        </p:spPr>
      </p:pic>
      <p:sp>
        <p:nvSpPr>
          <p:cNvPr id="7" name="Curved Left Arrow 6"/>
          <p:cNvSpPr/>
          <p:nvPr/>
        </p:nvSpPr>
        <p:spPr>
          <a:xfrm>
            <a:off x="8670729" y="1995385"/>
            <a:ext cx="1285552" cy="2950027"/>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95164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749FEE-F53C-CF4D-B258-93C5F16CC84F}"/>
              </a:ext>
            </a:extLst>
          </p:cNvPr>
          <p:cNvPicPr>
            <a:picLocks noChangeAspect="1"/>
          </p:cNvPicPr>
          <p:nvPr/>
        </p:nvPicPr>
        <p:blipFill>
          <a:blip r:embed="rId3"/>
          <a:stretch>
            <a:fillRect/>
          </a:stretch>
        </p:blipFill>
        <p:spPr>
          <a:xfrm>
            <a:off x="0" y="1287470"/>
            <a:ext cx="12192000" cy="4829908"/>
          </a:xfrm>
          <a:prstGeom prst="rect">
            <a:avLst/>
          </a:prstGeom>
        </p:spPr>
      </p:pic>
      <p:sp>
        <p:nvSpPr>
          <p:cNvPr id="5" name="Content Placeholder 4">
            <a:extLst>
              <a:ext uri="{FF2B5EF4-FFF2-40B4-BE49-F238E27FC236}">
                <a16:creationId xmlns:a16="http://schemas.microsoft.com/office/drawing/2014/main" id="{F1AD6790-7718-244F-A489-4900E542FA43}"/>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Enable MFA</a:t>
            </a:r>
          </a:p>
        </p:txBody>
      </p:sp>
      <p:sp>
        <p:nvSpPr>
          <p:cNvPr id="4" name="Subtitle 3"/>
          <p:cNvSpPr>
            <a:spLocks noGrp="1"/>
          </p:cNvSpPr>
          <p:nvPr>
            <p:ph type="subTitle" idx="12"/>
          </p:nvPr>
        </p:nvSpPr>
        <p:spPr/>
        <p:txBody>
          <a:bodyPr/>
          <a:lstStyle/>
          <a:p>
            <a:r>
              <a:rPr lang="en-US" dirty="0"/>
              <a:t>Click on the username and go to Security Credentials Tab</a:t>
            </a:r>
          </a:p>
        </p:txBody>
      </p:sp>
      <p:cxnSp>
        <p:nvCxnSpPr>
          <p:cNvPr id="7" name="Straight Arrow Connector 6"/>
          <p:cNvCxnSpPr>
            <a:cxnSpLocks/>
          </p:cNvCxnSpPr>
          <p:nvPr/>
        </p:nvCxnSpPr>
        <p:spPr>
          <a:xfrm flipH="1">
            <a:off x="5203599" y="3921551"/>
            <a:ext cx="1583700" cy="27171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84896" y="3702423"/>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9531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4C2E5-B674-B84B-9642-88A079A07DD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Virtual MFA</a:t>
            </a:r>
          </a:p>
        </p:txBody>
      </p:sp>
      <p:sp>
        <p:nvSpPr>
          <p:cNvPr id="4" name="Subtitle 3"/>
          <p:cNvSpPr>
            <a:spLocks noGrp="1"/>
          </p:cNvSpPr>
          <p:nvPr>
            <p:ph type="subTitle" idx="12"/>
          </p:nvPr>
        </p:nvSpPr>
        <p:spPr/>
        <p:txBody>
          <a:bodyPr/>
          <a:lstStyle/>
          <a:p>
            <a:r>
              <a:rPr lang="en-US" dirty="0"/>
              <a:t>Use Google Authenticator, enter in Codes twice</a:t>
            </a:r>
          </a:p>
        </p:txBody>
      </p:sp>
      <p:sp>
        <p:nvSpPr>
          <p:cNvPr id="7" name="Right Arrow 6"/>
          <p:cNvSpPr/>
          <p:nvPr/>
        </p:nvSpPr>
        <p:spPr>
          <a:xfrm>
            <a:off x="5477888" y="3551024"/>
            <a:ext cx="842681" cy="64617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9" name="Picture 8">
            <a:extLst>
              <a:ext uri="{FF2B5EF4-FFF2-40B4-BE49-F238E27FC236}">
                <a16:creationId xmlns:a16="http://schemas.microsoft.com/office/drawing/2014/main" id="{78337DB9-2B73-8144-865C-1270BDCA6F7B}"/>
              </a:ext>
            </a:extLst>
          </p:cNvPr>
          <p:cNvPicPr>
            <a:picLocks noChangeAspect="1"/>
          </p:cNvPicPr>
          <p:nvPr/>
        </p:nvPicPr>
        <p:blipFill>
          <a:blip r:embed="rId3"/>
          <a:stretch>
            <a:fillRect/>
          </a:stretch>
        </p:blipFill>
        <p:spPr>
          <a:xfrm>
            <a:off x="198876" y="2398848"/>
            <a:ext cx="5279011" cy="2950529"/>
          </a:xfrm>
          <a:prstGeom prst="rect">
            <a:avLst/>
          </a:prstGeom>
        </p:spPr>
      </p:pic>
      <p:pic>
        <p:nvPicPr>
          <p:cNvPr id="10" name="Picture 9">
            <a:extLst>
              <a:ext uri="{FF2B5EF4-FFF2-40B4-BE49-F238E27FC236}">
                <a16:creationId xmlns:a16="http://schemas.microsoft.com/office/drawing/2014/main" id="{F7FDF5AF-7E70-BB48-BC32-699EE4E042B9}"/>
              </a:ext>
            </a:extLst>
          </p:cNvPr>
          <p:cNvPicPr>
            <a:picLocks noChangeAspect="1"/>
          </p:cNvPicPr>
          <p:nvPr/>
        </p:nvPicPr>
        <p:blipFill>
          <a:blip r:embed="rId4"/>
          <a:stretch>
            <a:fillRect/>
          </a:stretch>
        </p:blipFill>
        <p:spPr>
          <a:xfrm>
            <a:off x="6320569" y="1461665"/>
            <a:ext cx="4778940" cy="4824892"/>
          </a:xfrm>
          <a:prstGeom prst="rect">
            <a:avLst/>
          </a:prstGeom>
        </p:spPr>
      </p:pic>
    </p:spTree>
    <p:extLst>
      <p:ext uri="{BB962C8B-B14F-4D97-AF65-F5344CB8AC3E}">
        <p14:creationId xmlns:p14="http://schemas.microsoft.com/office/powerpoint/2010/main" val="24896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Splunk Policy for AWS</a:t>
            </a:r>
          </a:p>
        </p:txBody>
      </p:sp>
      <p:sp>
        <p:nvSpPr>
          <p:cNvPr id="3" name="Subtitle 2"/>
          <p:cNvSpPr>
            <a:spLocks noGrp="1"/>
          </p:cNvSpPr>
          <p:nvPr>
            <p:ph type="subTitle" idx="1"/>
          </p:nvPr>
        </p:nvSpPr>
        <p:spPr/>
        <p:txBody>
          <a:bodyPr/>
          <a:lstStyle/>
          <a:p>
            <a:r>
              <a:rPr lang="en-US" dirty="0"/>
              <a:t>Use the documentation to add the </a:t>
            </a:r>
            <a:r>
              <a:rPr lang="en-US" dirty="0" err="1"/>
              <a:t>SplunkAccess</a:t>
            </a:r>
            <a:r>
              <a:rPr lang="en-US" dirty="0"/>
              <a:t> Policy to your AWS account</a:t>
            </a:r>
          </a:p>
        </p:txBody>
      </p:sp>
    </p:spTree>
    <p:extLst>
      <p:ext uri="{BB962C8B-B14F-4D97-AF65-F5344CB8AC3E}">
        <p14:creationId xmlns:p14="http://schemas.microsoft.com/office/powerpoint/2010/main" val="42833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Create IAM Policy Overview</a:t>
            </a:r>
          </a:p>
        </p:txBody>
      </p:sp>
      <p:sp>
        <p:nvSpPr>
          <p:cNvPr id="4" name="Subtitle 3"/>
          <p:cNvSpPr>
            <a:spLocks noGrp="1"/>
          </p:cNvSpPr>
          <p:nvPr>
            <p:ph type="subTitle" idx="12"/>
          </p:nvPr>
        </p:nvSpPr>
        <p:spPr/>
        <p:txBody>
          <a:bodyPr/>
          <a:lstStyle/>
          <a:p>
            <a:r>
              <a:rPr lang="en-US" dirty="0"/>
              <a:t>Create </a:t>
            </a:r>
            <a:r>
              <a:rPr lang="en-US" dirty="0" err="1"/>
              <a:t>SplunkAccess</a:t>
            </a:r>
            <a:r>
              <a:rPr lang="en-US" dirty="0"/>
              <a:t> Policy based on documentation</a:t>
            </a:r>
          </a:p>
        </p:txBody>
      </p:sp>
      <p:grpSp>
        <p:nvGrpSpPr>
          <p:cNvPr id="7" name="Group 6"/>
          <p:cNvGrpSpPr/>
          <p:nvPr/>
        </p:nvGrpSpPr>
        <p:grpSpPr>
          <a:xfrm>
            <a:off x="452387" y="2977302"/>
            <a:ext cx="3321531" cy="1302089"/>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5" tIns="37339" rIns="37339" bIns="37339" numCol="1" spcCol="1270" anchor="ctr" anchorCtr="0">
              <a:noAutofit/>
            </a:bodyPr>
            <a:lstStyle/>
            <a:p>
              <a:pPr algn="ctr" defTabSz="2489138">
                <a:lnSpc>
                  <a:spcPct val="90000"/>
                </a:lnSpc>
                <a:spcAft>
                  <a:spcPct val="35000"/>
                </a:spcAft>
              </a:pPr>
              <a:r>
                <a:rPr lang="en-US" sz="2400" dirty="0"/>
                <a:t>Create New Policy</a:t>
              </a:r>
            </a:p>
          </p:txBody>
        </p:sp>
      </p:grpSp>
      <p:grpSp>
        <p:nvGrpSpPr>
          <p:cNvPr id="10" name="Group 9"/>
          <p:cNvGrpSpPr/>
          <p:nvPr/>
        </p:nvGrpSpPr>
        <p:grpSpPr>
          <a:xfrm>
            <a:off x="452387" y="1541429"/>
            <a:ext cx="3321531" cy="1049048"/>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49784" rIns="49784" bIns="49784" numCol="1" spcCol="1270" anchor="ctr" anchorCtr="0">
              <a:noAutofit/>
            </a:bodyPr>
            <a:lstStyle/>
            <a:p>
              <a:pPr algn="ctr" defTabSz="1244569">
                <a:lnSpc>
                  <a:spcPct val="90000"/>
                </a:lnSpc>
                <a:spcAft>
                  <a:spcPct val="35000"/>
                </a:spcAft>
              </a:pPr>
              <a:r>
                <a:rPr lang="en-US" sz="2400" dirty="0"/>
                <a:t>Get AWS Policy from Splunk Doc Website</a:t>
              </a:r>
            </a:p>
          </p:txBody>
        </p:sp>
      </p:grpSp>
      <p:grpSp>
        <p:nvGrpSpPr>
          <p:cNvPr id="13" name="Group 12"/>
          <p:cNvGrpSpPr/>
          <p:nvPr/>
        </p:nvGrpSpPr>
        <p:grpSpPr>
          <a:xfrm>
            <a:off x="452387" y="4852416"/>
            <a:ext cx="3321531" cy="1231392"/>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4028" tIns="74676" rIns="74676" bIns="74676" numCol="1" spcCol="1270" anchor="ctr" anchorCtr="0">
              <a:noAutofit/>
            </a:bodyPr>
            <a:lstStyle/>
            <a:p>
              <a:pPr algn="ctr" defTabSz="2489138">
                <a:lnSpc>
                  <a:spcPct val="90000"/>
                </a:lnSpc>
                <a:spcBef>
                  <a:spcPct val="0"/>
                </a:spcBef>
                <a:spcAft>
                  <a:spcPct val="35000"/>
                </a:spcAft>
              </a:pPr>
              <a:r>
                <a:rPr lang="en-US" sz="2400" dirty="0"/>
                <a:t>Paste the Policy</a:t>
              </a:r>
            </a:p>
          </p:txBody>
        </p:sp>
      </p:grpSp>
      <p:sp>
        <p:nvSpPr>
          <p:cNvPr id="2" name="TextBox 1"/>
          <p:cNvSpPr txBox="1"/>
          <p:nvPr/>
        </p:nvSpPr>
        <p:spPr>
          <a:xfrm>
            <a:off x="3932748" y="1541430"/>
            <a:ext cx="8136010" cy="492443"/>
          </a:xfrm>
          <a:prstGeom prst="rect">
            <a:avLst/>
          </a:prstGeom>
          <a:noFill/>
        </p:spPr>
        <p:txBody>
          <a:bodyPr wrap="none" lIns="0" tIns="0" rIns="0" bIns="0" rtlCol="0">
            <a:spAutoFit/>
          </a:bodyPr>
          <a:lstStyle/>
          <a:p>
            <a:r>
              <a:rPr lang="en-US" sz="1600" dirty="0">
                <a:hlinkClick r:id="rId8"/>
              </a:rPr>
              <a:t>http://docs.splunk.com/Documentation/AddOns/released/AWS/ConfigureAWSpermissions</a:t>
            </a:r>
            <a:endParaRPr lang="en-US" sz="1600" dirty="0"/>
          </a:p>
          <a:p>
            <a:r>
              <a:rPr lang="en-US" sz="1600" dirty="0"/>
              <a:t>Select “Configure one policy containing permissions for all inputs”</a:t>
            </a:r>
          </a:p>
        </p:txBody>
      </p:sp>
      <p:sp>
        <p:nvSpPr>
          <p:cNvPr id="16" name="TextBox 15"/>
          <p:cNvSpPr txBox="1"/>
          <p:nvPr/>
        </p:nvSpPr>
        <p:spPr>
          <a:xfrm>
            <a:off x="4217882" y="2108791"/>
            <a:ext cx="7285828" cy="984885"/>
          </a:xfrm>
          <a:prstGeom prst="rect">
            <a:avLst/>
          </a:prstGeom>
          <a:noFill/>
        </p:spPr>
        <p:txBody>
          <a:bodyPr wrap="square" lIns="0" tIns="0" rIns="0" bIns="0" rtlCol="0">
            <a:spAutoFit/>
          </a:bodyPr>
          <a:lstStyle/>
          <a:p>
            <a:pPr algn="ctr"/>
            <a:r>
              <a:rPr lang="en-US" sz="3200" dirty="0"/>
              <a:t>Open IAM -&gt; Policies -&gt; Create New Policy</a:t>
            </a:r>
          </a:p>
        </p:txBody>
      </p:sp>
      <p:pic>
        <p:nvPicPr>
          <p:cNvPr id="17" name="Picture 16">
            <a:extLst>
              <a:ext uri="{FF2B5EF4-FFF2-40B4-BE49-F238E27FC236}">
                <a16:creationId xmlns:a16="http://schemas.microsoft.com/office/drawing/2014/main" id="{B1AD5FC3-1B0D-9D4C-BE7E-EAE97A863100}"/>
              </a:ext>
            </a:extLst>
          </p:cNvPr>
          <p:cNvPicPr>
            <a:picLocks noChangeAspect="1"/>
          </p:cNvPicPr>
          <p:nvPr/>
        </p:nvPicPr>
        <p:blipFill>
          <a:blip r:embed="rId9"/>
          <a:stretch>
            <a:fillRect/>
          </a:stretch>
        </p:blipFill>
        <p:spPr>
          <a:xfrm>
            <a:off x="4193932" y="2590477"/>
            <a:ext cx="7717411" cy="3781739"/>
          </a:xfrm>
          <a:prstGeom prst="rect">
            <a:avLst/>
          </a:prstGeom>
        </p:spPr>
      </p:pic>
    </p:spTree>
    <p:extLst>
      <p:ext uri="{BB962C8B-B14F-4D97-AF65-F5344CB8AC3E}">
        <p14:creationId xmlns:p14="http://schemas.microsoft.com/office/powerpoint/2010/main" val="175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24669" y="1557986"/>
            <a:ext cx="7342659" cy="4622800"/>
          </a:xfrm>
        </p:spPr>
      </p:pic>
      <p:sp>
        <p:nvSpPr>
          <p:cNvPr id="3" name="Title 2"/>
          <p:cNvSpPr>
            <a:spLocks noGrp="1"/>
          </p:cNvSpPr>
          <p:nvPr>
            <p:ph type="title"/>
          </p:nvPr>
        </p:nvSpPr>
        <p:spPr/>
        <p:txBody>
          <a:bodyPr/>
          <a:lstStyle/>
          <a:p>
            <a:r>
              <a:rPr lang="en-US" dirty="0"/>
              <a:t>Copy Policy from Docs Page</a:t>
            </a:r>
          </a:p>
        </p:txBody>
      </p:sp>
      <p:sp>
        <p:nvSpPr>
          <p:cNvPr id="7" name="Subtitle 6"/>
          <p:cNvSpPr>
            <a:spLocks noGrp="1"/>
          </p:cNvSpPr>
          <p:nvPr>
            <p:ph type="subTitle" idx="12"/>
          </p:nvPr>
        </p:nvSpPr>
        <p:spPr/>
        <p:txBody>
          <a:bodyPr/>
          <a:lstStyle/>
          <a:p>
            <a:r>
              <a:rPr lang="en-US" dirty="0"/>
              <a:t>Open Docs Page:</a:t>
            </a:r>
          </a:p>
          <a:p>
            <a:r>
              <a:rPr lang="en-US" sz="1800" dirty="0">
                <a:hlinkClick r:id="rId3"/>
              </a:rPr>
              <a:t>http://docs.splunk.com/Documentation/AddOns/released/AWS/ConfigureAWSpermissions</a:t>
            </a:r>
            <a:endParaRPr lang="en-US" sz="1800" dirty="0"/>
          </a:p>
          <a:p>
            <a:endParaRPr lang="en-US" dirty="0"/>
          </a:p>
        </p:txBody>
      </p:sp>
    </p:spTree>
    <p:extLst>
      <p:ext uri="{BB962C8B-B14F-4D97-AF65-F5344CB8AC3E}">
        <p14:creationId xmlns:p14="http://schemas.microsoft.com/office/powerpoint/2010/main" val="422286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87C9F3-12C2-4743-91F1-6A6D8BA5EAE7}"/>
              </a:ext>
            </a:extLst>
          </p:cNvPr>
          <p:cNvPicPr>
            <a:picLocks noChangeAspect="1"/>
          </p:cNvPicPr>
          <p:nvPr/>
        </p:nvPicPr>
        <p:blipFill>
          <a:blip r:embed="rId2"/>
          <a:stretch>
            <a:fillRect/>
          </a:stretch>
        </p:blipFill>
        <p:spPr>
          <a:xfrm>
            <a:off x="0" y="1410047"/>
            <a:ext cx="12192000" cy="4037907"/>
          </a:xfrm>
          <a:prstGeom prst="rect">
            <a:avLst/>
          </a:prstGeom>
        </p:spPr>
      </p:pic>
      <p:sp>
        <p:nvSpPr>
          <p:cNvPr id="2" name="Content Placeholder 1">
            <a:extLst>
              <a:ext uri="{FF2B5EF4-FFF2-40B4-BE49-F238E27FC236}">
                <a16:creationId xmlns:a16="http://schemas.microsoft.com/office/drawing/2014/main" id="{6A144B55-F44F-9048-B922-8D44AD5CD75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(1/3)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a:cxnSpLocks/>
          </p:cNvCxnSpPr>
          <p:nvPr/>
        </p:nvCxnSpPr>
        <p:spPr>
          <a:xfrm flipV="1">
            <a:off x="578177" y="1936829"/>
            <a:ext cx="912672" cy="3637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0" y="5608449"/>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851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3F93C4-DDF0-4241-8424-4BC714ED0FD4}"/>
              </a:ext>
            </a:extLst>
          </p:cNvPr>
          <p:cNvPicPr>
            <a:picLocks noChangeAspect="1"/>
          </p:cNvPicPr>
          <p:nvPr/>
        </p:nvPicPr>
        <p:blipFill>
          <a:blip r:embed="rId2"/>
          <a:stretch>
            <a:fillRect/>
          </a:stretch>
        </p:blipFill>
        <p:spPr>
          <a:xfrm>
            <a:off x="0" y="1414612"/>
            <a:ext cx="12192000" cy="4028776"/>
          </a:xfrm>
          <a:prstGeom prst="rect">
            <a:avLst/>
          </a:prstGeom>
        </p:spPr>
      </p:pic>
      <p:sp>
        <p:nvSpPr>
          <p:cNvPr id="2" name="Content Placeholder 1">
            <a:extLst>
              <a:ext uri="{FF2B5EF4-FFF2-40B4-BE49-F238E27FC236}">
                <a16:creationId xmlns:a16="http://schemas.microsoft.com/office/drawing/2014/main" id="{6F550D9B-6BE8-ED4A-AE50-BB77733A1087}"/>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p:nvPr/>
        </p:nvCxnSpPr>
        <p:spPr>
          <a:xfrm flipV="1">
            <a:off x="1819458" y="2549165"/>
            <a:ext cx="1405924" cy="11972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6064" y="4006406"/>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892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AA4B7-95D1-574C-A13E-20C32CDC7F1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7831325" y="2354967"/>
            <a:ext cx="4107935" cy="2462213"/>
          </a:xfrm>
          <a:prstGeom prst="rect">
            <a:avLst/>
          </a:prstGeom>
          <a:noFill/>
        </p:spPr>
        <p:txBody>
          <a:bodyPr wrap="square" lIns="0" tIns="0" rIns="0" bIns="0" rtlCol="0">
            <a:spAutoFit/>
          </a:bodyPr>
          <a:lstStyle/>
          <a:p>
            <a:r>
              <a:rPr lang="en-US" sz="3200" dirty="0"/>
              <a:t>Paste the policy from the </a:t>
            </a:r>
            <a:r>
              <a:rPr lang="en-US" sz="3200" dirty="0" err="1"/>
              <a:t>docs.splunk.com</a:t>
            </a:r>
            <a:r>
              <a:rPr lang="en-US" sz="3200" dirty="0"/>
              <a:t> website.</a:t>
            </a:r>
          </a:p>
          <a:p>
            <a:endParaRPr lang="en-US" sz="3200" dirty="0"/>
          </a:p>
          <a:p>
            <a:r>
              <a:rPr lang="en-US" sz="3200" dirty="0"/>
              <a:t>Click Review Policy</a:t>
            </a:r>
          </a:p>
        </p:txBody>
      </p:sp>
      <p:pic>
        <p:nvPicPr>
          <p:cNvPr id="7" name="Picture 6">
            <a:extLst>
              <a:ext uri="{FF2B5EF4-FFF2-40B4-BE49-F238E27FC236}">
                <a16:creationId xmlns:a16="http://schemas.microsoft.com/office/drawing/2014/main" id="{7DCA40BE-60F7-314E-A289-80A14D8F2192}"/>
              </a:ext>
            </a:extLst>
          </p:cNvPr>
          <p:cNvPicPr>
            <a:picLocks noChangeAspect="1"/>
          </p:cNvPicPr>
          <p:nvPr/>
        </p:nvPicPr>
        <p:blipFill>
          <a:blip r:embed="rId2"/>
          <a:stretch>
            <a:fillRect/>
          </a:stretch>
        </p:blipFill>
        <p:spPr>
          <a:xfrm>
            <a:off x="92628" y="1696824"/>
            <a:ext cx="7738696" cy="3778499"/>
          </a:xfrm>
          <a:prstGeom prst="rect">
            <a:avLst/>
          </a:prstGeom>
        </p:spPr>
      </p:pic>
    </p:spTree>
    <p:extLst>
      <p:ext uri="{BB962C8B-B14F-4D97-AF65-F5344CB8AC3E}">
        <p14:creationId xmlns:p14="http://schemas.microsoft.com/office/powerpoint/2010/main" val="241127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2459-8B9E-934A-9965-868B9A26D586}"/>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8660091" y="1974204"/>
            <a:ext cx="3404860" cy="4431983"/>
          </a:xfrm>
          <a:prstGeom prst="rect">
            <a:avLst/>
          </a:prstGeom>
          <a:noFill/>
        </p:spPr>
        <p:txBody>
          <a:bodyPr wrap="square" lIns="0" tIns="0" rIns="0" bIns="0" rtlCol="0">
            <a:spAutoFit/>
          </a:bodyPr>
          <a:lstStyle/>
          <a:p>
            <a:r>
              <a:rPr lang="en-US" sz="3200" dirty="0"/>
              <a:t>Name the Policy </a:t>
            </a:r>
            <a:r>
              <a:rPr lang="en-US" sz="3200" dirty="0" err="1"/>
              <a:t>SplunkAccess</a:t>
            </a:r>
            <a:r>
              <a:rPr lang="en-US" sz="3200" dirty="0"/>
              <a:t>.</a:t>
            </a:r>
          </a:p>
          <a:p>
            <a:endParaRPr lang="en-US" sz="3200" dirty="0"/>
          </a:p>
          <a:p>
            <a:r>
              <a:rPr lang="en-US" sz="3200" dirty="0"/>
              <a:t>Give it a description.</a:t>
            </a:r>
          </a:p>
          <a:p>
            <a:endParaRPr lang="en-US" sz="3200" dirty="0"/>
          </a:p>
          <a:p>
            <a:endParaRPr lang="en-US" sz="3200" dirty="0"/>
          </a:p>
          <a:p>
            <a:r>
              <a:rPr lang="en-US" sz="3200" dirty="0"/>
              <a:t>Click Create Policy</a:t>
            </a:r>
          </a:p>
        </p:txBody>
      </p:sp>
      <p:pic>
        <p:nvPicPr>
          <p:cNvPr id="8" name="Picture 7">
            <a:extLst>
              <a:ext uri="{FF2B5EF4-FFF2-40B4-BE49-F238E27FC236}">
                <a16:creationId xmlns:a16="http://schemas.microsoft.com/office/drawing/2014/main" id="{29829726-F15D-1242-8C14-9C61CC99CC16}"/>
              </a:ext>
            </a:extLst>
          </p:cNvPr>
          <p:cNvPicPr>
            <a:picLocks noChangeAspect="1"/>
          </p:cNvPicPr>
          <p:nvPr/>
        </p:nvPicPr>
        <p:blipFill>
          <a:blip r:embed="rId2"/>
          <a:stretch>
            <a:fillRect/>
          </a:stretch>
        </p:blipFill>
        <p:spPr>
          <a:xfrm>
            <a:off x="111207" y="1671687"/>
            <a:ext cx="8475656" cy="4160363"/>
          </a:xfrm>
          <a:prstGeom prst="rect">
            <a:avLst/>
          </a:prstGeom>
        </p:spPr>
      </p:pic>
    </p:spTree>
    <p:extLst>
      <p:ext uri="{BB962C8B-B14F-4D97-AF65-F5344CB8AC3E}">
        <p14:creationId xmlns:p14="http://schemas.microsoft.com/office/powerpoint/2010/main" val="29603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a:t>Setup Non-Root AWS Admin Account (with MFA) and a Splunk Access Account</a:t>
            </a:r>
          </a:p>
          <a:p>
            <a:r>
              <a:rPr lang="en-US" dirty="0"/>
              <a:t>Setup AWS Config</a:t>
            </a:r>
          </a:p>
          <a:p>
            <a:r>
              <a:rPr lang="en-US" dirty="0"/>
              <a:t>Setup CloudTrail</a:t>
            </a:r>
          </a:p>
          <a:p>
            <a:r>
              <a:rPr lang="en-US" dirty="0"/>
              <a:t>Setup CloudWatch</a:t>
            </a:r>
          </a:p>
          <a:p>
            <a:r>
              <a:rPr lang="en-US" dirty="0"/>
              <a:t>Setup CloudWatch Logs</a:t>
            </a:r>
          </a:p>
          <a:p>
            <a:r>
              <a:rPr lang="en-US" dirty="0"/>
              <a:t>Setup Lambda Functions</a:t>
            </a:r>
          </a:p>
        </p:txBody>
      </p:sp>
      <p:sp>
        <p:nvSpPr>
          <p:cNvPr id="3" name="Title 2"/>
          <p:cNvSpPr>
            <a:spLocks noGrp="1"/>
          </p:cNvSpPr>
          <p:nvPr>
            <p:ph type="title"/>
          </p:nvPr>
        </p:nvSpPr>
        <p:spPr/>
        <p:txBody>
          <a:bodyPr/>
          <a:lstStyle/>
          <a:p>
            <a:r>
              <a:rPr lang="en-US" dirty="0"/>
              <a:t>Setting up AWS Services</a:t>
            </a:r>
          </a:p>
        </p:txBody>
      </p:sp>
      <p:sp>
        <p:nvSpPr>
          <p:cNvPr id="4" name="Subtitle 3"/>
          <p:cNvSpPr>
            <a:spLocks noGrp="1"/>
          </p:cNvSpPr>
          <p:nvPr>
            <p:ph type="subTitle" idx="12"/>
          </p:nvPr>
        </p:nvSpPr>
        <p:spPr/>
        <p:txBody>
          <a:bodyPr/>
          <a:lstStyle/>
          <a:p>
            <a:r>
              <a:rPr lang="en-US" dirty="0"/>
              <a:t>Configuring AWS Services to collect and send data into Splunk</a:t>
            </a:r>
          </a:p>
        </p:txBody>
      </p:sp>
    </p:spTree>
    <p:extLst>
      <p:ext uri="{BB962C8B-B14F-4D97-AF65-F5344CB8AC3E}">
        <p14:creationId xmlns:p14="http://schemas.microsoft.com/office/powerpoint/2010/main" val="17737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4FF6C-EA42-F84A-9DC8-EB3913B8FF3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(3/3)</a:t>
            </a:r>
          </a:p>
        </p:txBody>
      </p:sp>
      <p:sp>
        <p:nvSpPr>
          <p:cNvPr id="4" name="Subtitle 3"/>
          <p:cNvSpPr>
            <a:spLocks noGrp="1"/>
          </p:cNvSpPr>
          <p:nvPr>
            <p:ph type="subTitle" idx="12"/>
          </p:nvPr>
        </p:nvSpPr>
        <p:spPr/>
        <p:txBody>
          <a:bodyPr/>
          <a:lstStyle/>
          <a:p>
            <a:r>
              <a:rPr lang="en-US" dirty="0"/>
              <a:t>Validate the Policy</a:t>
            </a:r>
          </a:p>
        </p:txBody>
      </p:sp>
      <p:pic>
        <p:nvPicPr>
          <p:cNvPr id="7" name="Picture 6">
            <a:extLst>
              <a:ext uri="{FF2B5EF4-FFF2-40B4-BE49-F238E27FC236}">
                <a16:creationId xmlns:a16="http://schemas.microsoft.com/office/drawing/2014/main" id="{68880EB8-07C5-6346-84A4-5C9DD1065355}"/>
              </a:ext>
            </a:extLst>
          </p:cNvPr>
          <p:cNvPicPr>
            <a:picLocks noChangeAspect="1"/>
          </p:cNvPicPr>
          <p:nvPr/>
        </p:nvPicPr>
        <p:blipFill>
          <a:blip r:embed="rId2"/>
          <a:stretch>
            <a:fillRect/>
          </a:stretch>
        </p:blipFill>
        <p:spPr>
          <a:xfrm>
            <a:off x="0" y="1937973"/>
            <a:ext cx="12192000" cy="2529567"/>
          </a:xfrm>
          <a:prstGeom prst="rect">
            <a:avLst/>
          </a:prstGeom>
        </p:spPr>
      </p:pic>
    </p:spTree>
    <p:extLst>
      <p:ext uri="{BB962C8B-B14F-4D97-AF65-F5344CB8AC3E}">
        <p14:creationId xmlns:p14="http://schemas.microsoft.com/office/powerpoint/2010/main" val="30259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SplunkAccess</a:t>
            </a:r>
            <a:r>
              <a:rPr lang="en-US" dirty="0"/>
              <a:t> User</a:t>
            </a:r>
          </a:p>
        </p:txBody>
      </p:sp>
      <p:sp>
        <p:nvSpPr>
          <p:cNvPr id="3" name="Subtitle 2"/>
          <p:cNvSpPr>
            <a:spLocks noGrp="1"/>
          </p:cNvSpPr>
          <p:nvPr>
            <p:ph type="subTitle" idx="1"/>
          </p:nvPr>
        </p:nvSpPr>
        <p:spPr/>
        <p:txBody>
          <a:bodyPr/>
          <a:lstStyle/>
          <a:p>
            <a:r>
              <a:rPr lang="en-US" dirty="0"/>
              <a:t>This user will only have programmatic access to your AWS deployment</a:t>
            </a:r>
          </a:p>
        </p:txBody>
      </p:sp>
    </p:spTree>
    <p:extLst>
      <p:ext uri="{BB962C8B-B14F-4D97-AF65-F5344CB8AC3E}">
        <p14:creationId xmlns:p14="http://schemas.microsoft.com/office/powerpoint/2010/main" val="38107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adding your admin account, click on Add User</a:t>
            </a:r>
          </a:p>
        </p:txBody>
      </p:sp>
      <p:sp>
        <p:nvSpPr>
          <p:cNvPr id="3" name="Title 2"/>
          <p:cNvSpPr>
            <a:spLocks noGrp="1"/>
          </p:cNvSpPr>
          <p:nvPr>
            <p:ph type="title"/>
          </p:nvPr>
        </p:nvSpPr>
        <p:spPr/>
        <p:txBody>
          <a:bodyPr/>
          <a:lstStyle/>
          <a:p>
            <a:r>
              <a:rPr lang="en-US" dirty="0"/>
              <a:t>Create Splunk Access Account</a:t>
            </a:r>
          </a:p>
        </p:txBody>
      </p:sp>
      <p:sp>
        <p:nvSpPr>
          <p:cNvPr id="4" name="Subtitle 3"/>
          <p:cNvSpPr>
            <a:spLocks noGrp="1"/>
          </p:cNvSpPr>
          <p:nvPr>
            <p:ph type="subTitle" idx="12"/>
          </p:nvPr>
        </p:nvSpPr>
        <p:spPr/>
        <p:txBody>
          <a:bodyPr/>
          <a:lstStyle/>
          <a:p>
            <a:r>
              <a:rPr lang="en-US" dirty="0"/>
              <a:t>Create programmatic account called </a:t>
            </a:r>
            <a:r>
              <a:rPr lang="en-US" dirty="0" err="1"/>
              <a:t>SplunkAccess</a:t>
            </a:r>
            <a:endParaRPr lang="en-US" dirty="0"/>
          </a:p>
        </p:txBody>
      </p:sp>
      <p:pic>
        <p:nvPicPr>
          <p:cNvPr id="5" name="Picture 4">
            <a:extLst>
              <a:ext uri="{FF2B5EF4-FFF2-40B4-BE49-F238E27FC236}">
                <a16:creationId xmlns:a16="http://schemas.microsoft.com/office/drawing/2014/main" id="{5B88646B-4C2D-A84A-9506-B146E7AAC7D3}"/>
              </a:ext>
            </a:extLst>
          </p:cNvPr>
          <p:cNvPicPr>
            <a:picLocks noChangeAspect="1"/>
          </p:cNvPicPr>
          <p:nvPr/>
        </p:nvPicPr>
        <p:blipFill>
          <a:blip r:embed="rId3"/>
          <a:stretch>
            <a:fillRect/>
          </a:stretch>
        </p:blipFill>
        <p:spPr>
          <a:xfrm>
            <a:off x="0" y="2757705"/>
            <a:ext cx="12192000" cy="1342591"/>
          </a:xfrm>
          <a:prstGeom prst="rect">
            <a:avLst/>
          </a:prstGeom>
        </p:spPr>
      </p:pic>
    </p:spTree>
    <p:extLst>
      <p:ext uri="{BB962C8B-B14F-4D97-AF65-F5344CB8AC3E}">
        <p14:creationId xmlns:p14="http://schemas.microsoft.com/office/powerpoint/2010/main" val="18519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F87F5-1CCB-0E4A-A340-DD2C165FE5B9}"/>
              </a:ext>
            </a:extLst>
          </p:cNvPr>
          <p:cNvPicPr>
            <a:picLocks noChangeAspect="1"/>
          </p:cNvPicPr>
          <p:nvPr/>
        </p:nvPicPr>
        <p:blipFill>
          <a:blip r:embed="rId3"/>
          <a:stretch>
            <a:fillRect/>
          </a:stretch>
        </p:blipFill>
        <p:spPr>
          <a:xfrm>
            <a:off x="714494" y="1280628"/>
            <a:ext cx="10482607" cy="5099043"/>
          </a:xfrm>
          <a:prstGeom prst="rect">
            <a:avLst/>
          </a:prstGeom>
        </p:spPr>
      </p:pic>
      <p:sp>
        <p:nvSpPr>
          <p:cNvPr id="2" name="Content Placeholder 1">
            <a:extLst>
              <a:ext uri="{FF2B5EF4-FFF2-40B4-BE49-F238E27FC236}">
                <a16:creationId xmlns:a16="http://schemas.microsoft.com/office/drawing/2014/main" id="{03E872BE-D7DF-8C4B-B958-4FDABE011AC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Add </a:t>
            </a:r>
            <a:r>
              <a:rPr lang="en-US" dirty="0" err="1"/>
              <a:t>splunk_access</a:t>
            </a:r>
            <a:r>
              <a:rPr lang="en-US" dirty="0"/>
              <a:t> User</a:t>
            </a:r>
          </a:p>
        </p:txBody>
      </p:sp>
      <p:sp>
        <p:nvSpPr>
          <p:cNvPr id="4" name="Subtitle 3"/>
          <p:cNvSpPr>
            <a:spLocks noGrp="1"/>
          </p:cNvSpPr>
          <p:nvPr>
            <p:ph type="subTitle" idx="12"/>
          </p:nvPr>
        </p:nvSpPr>
        <p:spPr/>
        <p:txBody>
          <a:bodyPr/>
          <a:lstStyle/>
          <a:p>
            <a:r>
              <a:rPr lang="en-US" dirty="0"/>
              <a:t>Grant the user Programmatic access only</a:t>
            </a:r>
          </a:p>
        </p:txBody>
      </p:sp>
      <p:cxnSp>
        <p:nvCxnSpPr>
          <p:cNvPr id="9" name="Straight Arrow Connector 8"/>
          <p:cNvCxnSpPr>
            <a:cxnSpLocks/>
          </p:cNvCxnSpPr>
          <p:nvPr/>
        </p:nvCxnSpPr>
        <p:spPr>
          <a:xfrm flipV="1">
            <a:off x="3393650" y="3503809"/>
            <a:ext cx="1256908" cy="6691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606" y="4172933"/>
            <a:ext cx="1622239" cy="287323"/>
          </a:xfrm>
          <a:prstGeom prst="rect">
            <a:avLst/>
          </a:prstGeom>
          <a:noFill/>
        </p:spPr>
        <p:txBody>
          <a:bodyPr wrap="none" lIns="0" tIns="0" rIns="0" bIns="0" rtlCol="0">
            <a:spAutoFit/>
          </a:bodyPr>
          <a:lstStyle/>
          <a:p>
            <a:r>
              <a:rPr lang="en-US" sz="1867" dirty="0"/>
              <a:t>Check this only</a:t>
            </a:r>
          </a:p>
        </p:txBody>
      </p:sp>
    </p:spTree>
    <p:extLst>
      <p:ext uri="{BB962C8B-B14F-4D97-AF65-F5344CB8AC3E}">
        <p14:creationId xmlns:p14="http://schemas.microsoft.com/office/powerpoint/2010/main" val="41003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242A1-D059-C24A-908A-E99D28AEC2EB}"/>
              </a:ext>
            </a:extLst>
          </p:cNvPr>
          <p:cNvPicPr>
            <a:picLocks noChangeAspect="1"/>
          </p:cNvPicPr>
          <p:nvPr/>
        </p:nvPicPr>
        <p:blipFill>
          <a:blip r:embed="rId3"/>
          <a:stretch>
            <a:fillRect/>
          </a:stretch>
        </p:blipFill>
        <p:spPr>
          <a:xfrm>
            <a:off x="0" y="1561707"/>
            <a:ext cx="12192000" cy="4609171"/>
          </a:xfrm>
          <a:prstGeom prst="rect">
            <a:avLst/>
          </a:prstGeom>
        </p:spPr>
      </p:pic>
      <p:sp>
        <p:nvSpPr>
          <p:cNvPr id="2" name="Content Placeholder 1">
            <a:extLst>
              <a:ext uri="{FF2B5EF4-FFF2-40B4-BE49-F238E27FC236}">
                <a16:creationId xmlns:a16="http://schemas.microsoft.com/office/drawing/2014/main" id="{0E110FE8-0DDF-2F44-B228-66AE81E82DC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Group </a:t>
            </a:r>
            <a:r>
              <a:rPr lang="en-US" dirty="0" err="1"/>
              <a:t>SplunkAccessGroup</a:t>
            </a:r>
            <a:endParaRPr lang="en-US" dirty="0"/>
          </a:p>
        </p:txBody>
      </p:sp>
      <p:sp>
        <p:nvSpPr>
          <p:cNvPr id="4" name="Subtitle 3"/>
          <p:cNvSpPr>
            <a:spLocks noGrp="1"/>
          </p:cNvSpPr>
          <p:nvPr>
            <p:ph type="subTitle" idx="12"/>
          </p:nvPr>
        </p:nvSpPr>
        <p:spPr/>
        <p:txBody>
          <a:bodyPr/>
          <a:lstStyle/>
          <a:p>
            <a:r>
              <a:rPr lang="en-US" dirty="0"/>
              <a:t>Attach newly created </a:t>
            </a:r>
            <a:r>
              <a:rPr lang="en-US" dirty="0" err="1"/>
              <a:t>SplunkAccess</a:t>
            </a:r>
            <a:r>
              <a:rPr lang="en-US" dirty="0"/>
              <a:t> Policy</a:t>
            </a:r>
          </a:p>
        </p:txBody>
      </p:sp>
      <p:sp>
        <p:nvSpPr>
          <p:cNvPr id="12" name="TextBox 11"/>
          <p:cNvSpPr txBox="1"/>
          <p:nvPr/>
        </p:nvSpPr>
        <p:spPr>
          <a:xfrm>
            <a:off x="3273844" y="2885906"/>
            <a:ext cx="3529812" cy="492443"/>
          </a:xfrm>
          <a:prstGeom prst="rect">
            <a:avLst/>
          </a:prstGeom>
          <a:noFill/>
        </p:spPr>
        <p:txBody>
          <a:bodyPr wrap="none" lIns="0" tIns="0" rIns="0" bIns="0" rtlCol="0">
            <a:spAutoFit/>
          </a:bodyPr>
          <a:lstStyle/>
          <a:p>
            <a:r>
              <a:rPr lang="en-US" sz="3200" dirty="0"/>
              <a:t>Search for “Splunk”</a:t>
            </a:r>
          </a:p>
        </p:txBody>
      </p:sp>
      <p:sp>
        <p:nvSpPr>
          <p:cNvPr id="13" name="TextBox 12"/>
          <p:cNvSpPr txBox="1"/>
          <p:nvPr/>
        </p:nvSpPr>
        <p:spPr>
          <a:xfrm>
            <a:off x="2405110" y="5288274"/>
            <a:ext cx="3031279" cy="492443"/>
          </a:xfrm>
          <a:prstGeom prst="rect">
            <a:avLst/>
          </a:prstGeom>
          <a:noFill/>
        </p:spPr>
        <p:txBody>
          <a:bodyPr wrap="none" lIns="0" tIns="0" rIns="0" bIns="0" rtlCol="0">
            <a:spAutoFit/>
          </a:bodyPr>
          <a:lstStyle/>
          <a:p>
            <a:r>
              <a:rPr lang="en-US" sz="3200" dirty="0"/>
              <a:t>Select the Policy</a:t>
            </a:r>
          </a:p>
        </p:txBody>
      </p:sp>
      <p:cxnSp>
        <p:nvCxnSpPr>
          <p:cNvPr id="15" name="Straight Arrow Connector 14"/>
          <p:cNvCxnSpPr>
            <a:cxnSpLocks/>
          </p:cNvCxnSpPr>
          <p:nvPr/>
        </p:nvCxnSpPr>
        <p:spPr>
          <a:xfrm flipH="1" flipV="1">
            <a:off x="301658" y="3866294"/>
            <a:ext cx="1923068" cy="142198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79F9D-3205-754B-9F73-3C2CC1233455}"/>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Review Newly Created User</a:t>
            </a:r>
          </a:p>
        </p:txBody>
      </p:sp>
      <p:sp>
        <p:nvSpPr>
          <p:cNvPr id="4" name="Subtitle 3">
            <a:extLst>
              <a:ext uri="{FF2B5EF4-FFF2-40B4-BE49-F238E27FC236}">
                <a16:creationId xmlns:a16="http://schemas.microsoft.com/office/drawing/2014/main" id="{18B0DA96-0AB4-D744-A80F-CD036140C9B7}"/>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AF85813E-BEE6-E847-BC74-4999D606704C}"/>
              </a:ext>
            </a:extLst>
          </p:cNvPr>
          <p:cNvPicPr>
            <a:picLocks noChangeAspect="1"/>
          </p:cNvPicPr>
          <p:nvPr/>
        </p:nvPicPr>
        <p:blipFill>
          <a:blip r:embed="rId3"/>
          <a:stretch>
            <a:fillRect/>
          </a:stretch>
        </p:blipFill>
        <p:spPr>
          <a:xfrm>
            <a:off x="615885" y="981045"/>
            <a:ext cx="10960231" cy="5459164"/>
          </a:xfrm>
          <a:prstGeom prst="rect">
            <a:avLst/>
          </a:prstGeom>
        </p:spPr>
      </p:pic>
    </p:spTree>
    <p:extLst>
      <p:ext uri="{BB962C8B-B14F-4D97-AF65-F5344CB8AC3E}">
        <p14:creationId xmlns:p14="http://schemas.microsoft.com/office/powerpoint/2010/main" val="31586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A149E-F86E-2A4D-9151-9BB0A861533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a:t>
            </a:r>
          </a:p>
        </p:txBody>
      </p:sp>
      <p:sp>
        <p:nvSpPr>
          <p:cNvPr id="4" name="Subtitle 3">
            <a:extLst>
              <a:ext uri="{FF2B5EF4-FFF2-40B4-BE49-F238E27FC236}">
                <a16:creationId xmlns:a16="http://schemas.microsoft.com/office/drawing/2014/main" id="{6934459F-CDF3-BD4E-AD98-116717BC07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9F99D8B6-0A00-8A41-A5C0-74275693B126}"/>
              </a:ext>
            </a:extLst>
          </p:cNvPr>
          <p:cNvPicPr>
            <a:picLocks noChangeAspect="1"/>
          </p:cNvPicPr>
          <p:nvPr/>
        </p:nvPicPr>
        <p:blipFill>
          <a:blip r:embed="rId3"/>
          <a:stretch>
            <a:fillRect/>
          </a:stretch>
        </p:blipFill>
        <p:spPr>
          <a:xfrm>
            <a:off x="647308" y="1002148"/>
            <a:ext cx="10897385" cy="5251320"/>
          </a:xfrm>
          <a:prstGeom prst="rect">
            <a:avLst/>
          </a:prstGeom>
        </p:spPr>
      </p:pic>
    </p:spTree>
    <p:extLst>
      <p:ext uri="{BB962C8B-B14F-4D97-AF65-F5344CB8AC3E}">
        <p14:creationId xmlns:p14="http://schemas.microsoft.com/office/powerpoint/2010/main" val="3489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40B7D-DC67-BA43-BBF6-424CFC9E1D2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Download Credentials</a:t>
            </a:r>
          </a:p>
        </p:txBody>
      </p:sp>
      <p:sp>
        <p:nvSpPr>
          <p:cNvPr id="4" name="Subtitle 3"/>
          <p:cNvSpPr>
            <a:spLocks noGrp="1"/>
          </p:cNvSpPr>
          <p:nvPr>
            <p:ph type="subTitle" idx="12"/>
          </p:nvPr>
        </p:nvSpPr>
        <p:spPr/>
        <p:txBody>
          <a:bodyPr/>
          <a:lstStyle/>
          <a:p>
            <a:r>
              <a:rPr lang="en-US" dirty="0"/>
              <a:t>Download credentials for newly created user</a:t>
            </a:r>
          </a:p>
        </p:txBody>
      </p:sp>
      <p:pic>
        <p:nvPicPr>
          <p:cNvPr id="7" name="Picture 6">
            <a:extLst>
              <a:ext uri="{FF2B5EF4-FFF2-40B4-BE49-F238E27FC236}">
                <a16:creationId xmlns:a16="http://schemas.microsoft.com/office/drawing/2014/main" id="{CE85DC94-A5EF-B841-89DA-D062873B10EB}"/>
              </a:ext>
            </a:extLst>
          </p:cNvPr>
          <p:cNvPicPr>
            <a:picLocks noChangeAspect="1"/>
          </p:cNvPicPr>
          <p:nvPr/>
        </p:nvPicPr>
        <p:blipFill>
          <a:blip r:embed="rId3"/>
          <a:stretch>
            <a:fillRect/>
          </a:stretch>
        </p:blipFill>
        <p:spPr>
          <a:xfrm>
            <a:off x="0" y="1277082"/>
            <a:ext cx="12192000" cy="4303836"/>
          </a:xfrm>
          <a:prstGeom prst="rect">
            <a:avLst/>
          </a:prstGeom>
        </p:spPr>
      </p:pic>
    </p:spTree>
    <p:extLst>
      <p:ext uri="{BB962C8B-B14F-4D97-AF65-F5344CB8AC3E}">
        <p14:creationId xmlns:p14="http://schemas.microsoft.com/office/powerpoint/2010/main" val="30074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EC2 Role</a:t>
            </a:r>
          </a:p>
        </p:txBody>
      </p:sp>
      <p:sp>
        <p:nvSpPr>
          <p:cNvPr id="3" name="Subtitle 2"/>
          <p:cNvSpPr>
            <a:spLocks noGrp="1"/>
          </p:cNvSpPr>
          <p:nvPr>
            <p:ph type="subTitle" idx="1"/>
          </p:nvPr>
        </p:nvSpPr>
        <p:spPr/>
        <p:txBody>
          <a:bodyPr/>
          <a:lstStyle/>
          <a:p>
            <a:r>
              <a:rPr lang="en-US" dirty="0"/>
              <a:t>EC2 Roles allow machines to assume roles with policies to access data on AWS</a:t>
            </a:r>
          </a:p>
        </p:txBody>
      </p:sp>
    </p:spTree>
    <p:extLst>
      <p:ext uri="{BB962C8B-B14F-4D97-AF65-F5344CB8AC3E}">
        <p14:creationId xmlns:p14="http://schemas.microsoft.com/office/powerpoint/2010/main" val="32999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0B94230-29FD-364C-A60B-93ADEC422A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EC2 Role Overview</a:t>
            </a:r>
          </a:p>
        </p:txBody>
      </p:sp>
      <p:sp>
        <p:nvSpPr>
          <p:cNvPr id="4" name="Subtitle 3"/>
          <p:cNvSpPr>
            <a:spLocks noGrp="1"/>
          </p:cNvSpPr>
          <p:nvPr>
            <p:ph type="subTitle" idx="12"/>
          </p:nvPr>
        </p:nvSpPr>
        <p:spPr/>
        <p:txBody>
          <a:bodyPr/>
          <a:lstStyle/>
          <a:p>
            <a:r>
              <a:rPr lang="en-US" dirty="0"/>
              <a:t>Open IAM -&gt; Select Roles -&gt; Create Role then</a:t>
            </a:r>
            <a:r>
              <a:rPr lang="mr-IN" dirty="0"/>
              <a:t>…</a:t>
            </a:r>
            <a:endParaRPr lang="en-US" dirty="0"/>
          </a:p>
        </p:txBody>
      </p:sp>
      <p:sp>
        <p:nvSpPr>
          <p:cNvPr id="24" name="TextBox 23"/>
          <p:cNvSpPr txBox="1"/>
          <p:nvPr/>
        </p:nvSpPr>
        <p:spPr>
          <a:xfrm>
            <a:off x="456063" y="5304077"/>
            <a:ext cx="2895045" cy="738664"/>
          </a:xfrm>
          <a:prstGeom prst="rect">
            <a:avLst/>
          </a:prstGeom>
          <a:noFill/>
        </p:spPr>
        <p:txBody>
          <a:bodyPr wrap="square" lIns="0" tIns="0" rIns="0" bIns="0" rtlCol="0">
            <a:spAutoFit/>
          </a:bodyPr>
          <a:lstStyle/>
          <a:p>
            <a:pPr algn="ctr"/>
            <a:r>
              <a:rPr lang="en-US" sz="1600" dirty="0"/>
              <a:t>Role Type AWS Service -&gt; Select EC2 -&gt; Use Case EC2</a:t>
            </a:r>
          </a:p>
          <a:p>
            <a:pPr algn="ctr"/>
            <a:endParaRPr lang="en-US" sz="1600" dirty="0"/>
          </a:p>
        </p:txBody>
      </p:sp>
      <p:sp>
        <p:nvSpPr>
          <p:cNvPr id="25" name="TextBox 24"/>
          <p:cNvSpPr txBox="1"/>
          <p:nvPr/>
        </p:nvSpPr>
        <p:spPr>
          <a:xfrm>
            <a:off x="4185992" y="5304077"/>
            <a:ext cx="2895045" cy="246221"/>
          </a:xfrm>
          <a:prstGeom prst="rect">
            <a:avLst/>
          </a:prstGeom>
          <a:noFill/>
        </p:spPr>
        <p:txBody>
          <a:bodyPr wrap="square" lIns="0" tIns="0" rIns="0" bIns="0" rtlCol="0">
            <a:spAutoFit/>
          </a:bodyPr>
          <a:lstStyle/>
          <a:p>
            <a:pPr algn="ctr"/>
            <a:r>
              <a:rPr lang="en-US" sz="1600" dirty="0"/>
              <a:t>Attach </a:t>
            </a:r>
            <a:r>
              <a:rPr lang="en-US" sz="1600" dirty="0" err="1"/>
              <a:t>SplunkAccess</a:t>
            </a:r>
            <a:r>
              <a:rPr lang="en-US" sz="1600" dirty="0"/>
              <a:t> Policy</a:t>
            </a:r>
          </a:p>
        </p:txBody>
      </p:sp>
      <p:sp>
        <p:nvSpPr>
          <p:cNvPr id="27" name="TextBox 26"/>
          <p:cNvSpPr txBox="1"/>
          <p:nvPr/>
        </p:nvSpPr>
        <p:spPr>
          <a:xfrm>
            <a:off x="8160951" y="5304076"/>
            <a:ext cx="2895045" cy="492443"/>
          </a:xfrm>
          <a:prstGeom prst="rect">
            <a:avLst/>
          </a:prstGeom>
          <a:noFill/>
        </p:spPr>
        <p:txBody>
          <a:bodyPr wrap="square" lIns="0" tIns="0" rIns="0" bIns="0" rtlCol="0">
            <a:spAutoFit/>
          </a:bodyPr>
          <a:lstStyle/>
          <a:p>
            <a:pPr algn="ctr"/>
            <a:r>
              <a:rPr lang="en-US" sz="1600" dirty="0"/>
              <a:t>Call the Role “SplunkEC2Role” and click Create Role</a:t>
            </a:r>
          </a:p>
        </p:txBody>
      </p:sp>
      <p:pic>
        <p:nvPicPr>
          <p:cNvPr id="2" name="Picture 1">
            <a:extLst>
              <a:ext uri="{FF2B5EF4-FFF2-40B4-BE49-F238E27FC236}">
                <a16:creationId xmlns:a16="http://schemas.microsoft.com/office/drawing/2014/main" id="{2AAD417C-BB5B-024A-8B45-5B0560F49BC8}"/>
              </a:ext>
            </a:extLst>
          </p:cNvPr>
          <p:cNvPicPr>
            <a:picLocks noChangeAspect="1"/>
          </p:cNvPicPr>
          <p:nvPr/>
        </p:nvPicPr>
        <p:blipFill>
          <a:blip r:embed="rId3"/>
          <a:stretch>
            <a:fillRect/>
          </a:stretch>
        </p:blipFill>
        <p:spPr>
          <a:xfrm>
            <a:off x="456064" y="1280628"/>
            <a:ext cx="3259937" cy="3127536"/>
          </a:xfrm>
          <a:prstGeom prst="rect">
            <a:avLst/>
          </a:prstGeom>
        </p:spPr>
      </p:pic>
      <p:pic>
        <p:nvPicPr>
          <p:cNvPr id="5" name="Picture 4">
            <a:extLst>
              <a:ext uri="{FF2B5EF4-FFF2-40B4-BE49-F238E27FC236}">
                <a16:creationId xmlns:a16="http://schemas.microsoft.com/office/drawing/2014/main" id="{37409368-07E1-2247-81F8-DA1749D072AF}"/>
              </a:ext>
            </a:extLst>
          </p:cNvPr>
          <p:cNvPicPr>
            <a:picLocks noChangeAspect="1"/>
          </p:cNvPicPr>
          <p:nvPr/>
        </p:nvPicPr>
        <p:blipFill>
          <a:blip r:embed="rId4"/>
          <a:stretch>
            <a:fillRect/>
          </a:stretch>
        </p:blipFill>
        <p:spPr>
          <a:xfrm>
            <a:off x="4163568" y="1280629"/>
            <a:ext cx="3549813" cy="3502057"/>
          </a:xfrm>
          <a:prstGeom prst="rect">
            <a:avLst/>
          </a:prstGeom>
        </p:spPr>
      </p:pic>
      <p:pic>
        <p:nvPicPr>
          <p:cNvPr id="6" name="Picture 5">
            <a:extLst>
              <a:ext uri="{FF2B5EF4-FFF2-40B4-BE49-F238E27FC236}">
                <a16:creationId xmlns:a16="http://schemas.microsoft.com/office/drawing/2014/main" id="{E6BD991B-58A2-5D44-A43D-74A90FEFBB9B}"/>
              </a:ext>
            </a:extLst>
          </p:cNvPr>
          <p:cNvPicPr>
            <a:picLocks noChangeAspect="1"/>
          </p:cNvPicPr>
          <p:nvPr/>
        </p:nvPicPr>
        <p:blipFill>
          <a:blip r:embed="rId5"/>
          <a:stretch>
            <a:fillRect/>
          </a:stretch>
        </p:blipFill>
        <p:spPr>
          <a:xfrm>
            <a:off x="7935701" y="1302344"/>
            <a:ext cx="3950343" cy="3853992"/>
          </a:xfrm>
          <a:prstGeom prst="rect">
            <a:avLst/>
          </a:prstGeom>
        </p:spPr>
      </p:pic>
    </p:spTree>
    <p:extLst>
      <p:ext uri="{BB962C8B-B14F-4D97-AF65-F5344CB8AC3E}">
        <p14:creationId xmlns:p14="http://schemas.microsoft.com/office/powerpoint/2010/main" val="307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750B7C-6CD4-DB4B-AB57-6E7FE867998F}"/>
              </a:ext>
            </a:extLst>
          </p:cNvPr>
          <p:cNvSpPr/>
          <p:nvPr/>
        </p:nvSpPr>
        <p:spPr>
          <a:xfrm>
            <a:off x="8568647" y="1047964"/>
            <a:ext cx="1582215" cy="4839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7" name="Rectangle 6">
            <a:extLst>
              <a:ext uri="{FF2B5EF4-FFF2-40B4-BE49-F238E27FC236}">
                <a16:creationId xmlns:a16="http://schemas.microsoft.com/office/drawing/2014/main" id="{7F2B9FC7-AC9A-CA4D-A9E5-808EAA2BCCA8}"/>
              </a:ext>
            </a:extLst>
          </p:cNvPr>
          <p:cNvSpPr/>
          <p:nvPr/>
        </p:nvSpPr>
        <p:spPr>
          <a:xfrm>
            <a:off x="1654139" y="1047964"/>
            <a:ext cx="6914508" cy="48391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2" name="Title 1">
            <a:extLst>
              <a:ext uri="{FF2B5EF4-FFF2-40B4-BE49-F238E27FC236}">
                <a16:creationId xmlns:a16="http://schemas.microsoft.com/office/drawing/2014/main" id="{67FFB25D-BB91-0B42-8D1A-5C10F8D5F768}"/>
              </a:ext>
            </a:extLst>
          </p:cNvPr>
          <p:cNvSpPr>
            <a:spLocks noGrp="1"/>
          </p:cNvSpPr>
          <p:nvPr>
            <p:ph type="title"/>
          </p:nvPr>
        </p:nvSpPr>
        <p:spPr/>
        <p:txBody>
          <a:bodyPr/>
          <a:lstStyle/>
          <a:p>
            <a:r>
              <a:rPr lang="en-US" dirty="0"/>
              <a:t>What we are going to do:</a:t>
            </a:r>
          </a:p>
        </p:txBody>
      </p:sp>
      <p:graphicFrame>
        <p:nvGraphicFramePr>
          <p:cNvPr id="4" name="Diagram 3">
            <a:extLst>
              <a:ext uri="{FF2B5EF4-FFF2-40B4-BE49-F238E27FC236}">
                <a16:creationId xmlns:a16="http://schemas.microsoft.com/office/drawing/2014/main" id="{1BBEEA25-4E73-A34F-937A-3C73CB986D21}"/>
              </a:ext>
            </a:extLst>
          </p:cNvPr>
          <p:cNvGraphicFramePr/>
          <p:nvPr>
            <p:extLst>
              <p:ext uri="{D42A27DB-BD31-4B8C-83A1-F6EECF244321}">
                <p14:modId xmlns:p14="http://schemas.microsoft.com/office/powerpoint/2010/main" val="984009696"/>
              </p:ext>
            </p:extLst>
          </p:nvPr>
        </p:nvGraphicFramePr>
        <p:xfrm>
          <a:off x="2038278" y="636998"/>
          <a:ext cx="8115443" cy="2244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F9C53C5-BCDF-E843-B49A-E0078D160315}"/>
              </a:ext>
            </a:extLst>
          </p:cNvPr>
          <p:cNvGraphicFramePr/>
          <p:nvPr>
            <p:extLst>
              <p:ext uri="{D42A27DB-BD31-4B8C-83A1-F6EECF244321}">
                <p14:modId xmlns:p14="http://schemas.microsoft.com/office/powerpoint/2010/main" val="3850672395"/>
              </p:ext>
            </p:extLst>
          </p:nvPr>
        </p:nvGraphicFramePr>
        <p:xfrm>
          <a:off x="2038277" y="1888732"/>
          <a:ext cx="8115443" cy="22444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ACEC0C35-5D6A-C744-9AEE-1FC763B5F7A5}"/>
              </a:ext>
            </a:extLst>
          </p:cNvPr>
          <p:cNvGraphicFramePr/>
          <p:nvPr>
            <p:extLst>
              <p:ext uri="{D42A27DB-BD31-4B8C-83A1-F6EECF244321}">
                <p14:modId xmlns:p14="http://schemas.microsoft.com/office/powerpoint/2010/main" val="4289607551"/>
              </p:ext>
            </p:extLst>
          </p:nvPr>
        </p:nvGraphicFramePr>
        <p:xfrm>
          <a:off x="2038277" y="3211996"/>
          <a:ext cx="8115443" cy="22444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a:extLst>
              <a:ext uri="{FF2B5EF4-FFF2-40B4-BE49-F238E27FC236}">
                <a16:creationId xmlns:a16="http://schemas.microsoft.com/office/drawing/2014/main" id="{BD26712E-0EBF-1545-B506-2D1F5310F226}"/>
              </a:ext>
            </a:extLst>
          </p:cNvPr>
          <p:cNvPicPr>
            <a:picLocks noChangeAspect="1"/>
          </p:cNvPicPr>
          <p:nvPr/>
        </p:nvPicPr>
        <p:blipFill>
          <a:blip r:embed="rId1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03322" y="4928820"/>
            <a:ext cx="2192676" cy="821587"/>
          </a:xfrm>
          <a:prstGeom prst="rect">
            <a:avLst/>
          </a:prstGeom>
          <a:noFill/>
          <a:effectLst>
            <a:glow rad="127000">
              <a:schemeClr val="tx1"/>
            </a:glow>
          </a:effectLst>
        </p:spPr>
      </p:pic>
      <p:pic>
        <p:nvPicPr>
          <p:cNvPr id="11" name="Picture 10">
            <a:extLst>
              <a:ext uri="{FF2B5EF4-FFF2-40B4-BE49-F238E27FC236}">
                <a16:creationId xmlns:a16="http://schemas.microsoft.com/office/drawing/2014/main" id="{8B698181-F543-FD48-A2DE-2AEA9E06155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35926" y="5173582"/>
            <a:ext cx="1447656" cy="429833"/>
          </a:xfrm>
          <a:prstGeom prst="rect">
            <a:avLst/>
          </a:prstGeom>
        </p:spPr>
      </p:pic>
    </p:spTree>
    <p:extLst>
      <p:ext uri="{BB962C8B-B14F-4D97-AF65-F5344CB8AC3E}">
        <p14:creationId xmlns:p14="http://schemas.microsoft.com/office/powerpoint/2010/main" val="41709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t>
            </a:r>
            <a:r>
              <a:rPr lang="en-US" dirty="0" err="1"/>
              <a:t>AssumeRole</a:t>
            </a:r>
            <a:r>
              <a:rPr lang="en-US" dirty="0"/>
              <a:t> For multiple sub-accounts</a:t>
            </a:r>
          </a:p>
        </p:txBody>
      </p:sp>
      <p:sp>
        <p:nvSpPr>
          <p:cNvPr id="3" name="Subtitle 2"/>
          <p:cNvSpPr>
            <a:spLocks noGrp="1"/>
          </p:cNvSpPr>
          <p:nvPr>
            <p:ph type="subTitle" idx="1"/>
          </p:nvPr>
        </p:nvSpPr>
        <p:spPr/>
        <p:txBody>
          <a:bodyPr/>
          <a:lstStyle/>
          <a:p>
            <a:r>
              <a:rPr lang="en-US" dirty="0"/>
              <a:t>Grant a primary AWS account access to collect data from multiple sub-accounts.</a:t>
            </a:r>
          </a:p>
        </p:txBody>
      </p:sp>
    </p:spTree>
    <p:extLst>
      <p:ext uri="{BB962C8B-B14F-4D97-AF65-F5344CB8AC3E}">
        <p14:creationId xmlns:p14="http://schemas.microsoft.com/office/powerpoint/2010/main" val="8469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295A7B-23C8-0B4F-AFB9-531614FA4B23}"/>
              </a:ext>
            </a:extLst>
          </p:cNvPr>
          <p:cNvPicPr>
            <a:picLocks noChangeAspect="1"/>
          </p:cNvPicPr>
          <p:nvPr/>
        </p:nvPicPr>
        <p:blipFill>
          <a:blip r:embed="rId3"/>
          <a:stretch>
            <a:fillRect/>
          </a:stretch>
        </p:blipFill>
        <p:spPr>
          <a:xfrm>
            <a:off x="5778607" y="2787453"/>
            <a:ext cx="5631779" cy="3413763"/>
          </a:xfrm>
          <a:prstGeom prst="rect">
            <a:avLst/>
          </a:prstGeom>
        </p:spPr>
      </p:pic>
      <p:pic>
        <p:nvPicPr>
          <p:cNvPr id="8" name="Picture 7">
            <a:extLst>
              <a:ext uri="{FF2B5EF4-FFF2-40B4-BE49-F238E27FC236}">
                <a16:creationId xmlns:a16="http://schemas.microsoft.com/office/drawing/2014/main" id="{13156E86-4C98-7E48-9186-B1769602F59B}"/>
              </a:ext>
            </a:extLst>
          </p:cNvPr>
          <p:cNvPicPr>
            <a:picLocks noChangeAspect="1"/>
          </p:cNvPicPr>
          <p:nvPr/>
        </p:nvPicPr>
        <p:blipFill>
          <a:blip r:embed="rId4"/>
          <a:stretch>
            <a:fillRect/>
          </a:stretch>
        </p:blipFill>
        <p:spPr>
          <a:xfrm>
            <a:off x="247872" y="1444319"/>
            <a:ext cx="5141955" cy="4644019"/>
          </a:xfrm>
          <a:prstGeom prst="rect">
            <a:avLst/>
          </a:prstGeom>
        </p:spPr>
      </p:pic>
      <p:sp>
        <p:nvSpPr>
          <p:cNvPr id="2" name="Content Placeholder 1">
            <a:extLst>
              <a:ext uri="{FF2B5EF4-FFF2-40B4-BE49-F238E27FC236}">
                <a16:creationId xmlns:a16="http://schemas.microsoft.com/office/drawing/2014/main" id="{6FEC5504-6E0B-054E-BF1F-1CFB2440775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Cross Account Role in Sub-Account</a:t>
            </a:r>
          </a:p>
        </p:txBody>
      </p:sp>
      <p:sp>
        <p:nvSpPr>
          <p:cNvPr id="4" name="Subtitle 3">
            <a:extLst>
              <a:ext uri="{FF2B5EF4-FFF2-40B4-BE49-F238E27FC236}">
                <a16:creationId xmlns:a16="http://schemas.microsoft.com/office/drawing/2014/main" id="{129AD60C-7BEE-A04D-8859-A59B496BE202}"/>
              </a:ext>
            </a:extLst>
          </p:cNvPr>
          <p:cNvSpPr>
            <a:spLocks noGrp="1"/>
          </p:cNvSpPr>
          <p:nvPr>
            <p:ph type="subTitle" idx="12"/>
          </p:nvPr>
        </p:nvSpPr>
        <p:spPr/>
        <p:txBody>
          <a:bodyPr/>
          <a:lstStyle/>
          <a:p>
            <a:endParaRPr lang="en-US"/>
          </a:p>
        </p:txBody>
      </p:sp>
      <p:sp>
        <p:nvSpPr>
          <p:cNvPr id="11" name="Left Arrow 10"/>
          <p:cNvSpPr/>
          <p:nvPr/>
        </p:nvSpPr>
        <p:spPr>
          <a:xfrm>
            <a:off x="3139757" y="1747100"/>
            <a:ext cx="1526745" cy="6461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2" name="Down Arrow 11"/>
          <p:cNvSpPr/>
          <p:nvPr/>
        </p:nvSpPr>
        <p:spPr>
          <a:xfrm>
            <a:off x="7629481" y="2221951"/>
            <a:ext cx="713947" cy="110029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4" name="TextBox 13"/>
          <p:cNvSpPr txBox="1"/>
          <p:nvPr/>
        </p:nvSpPr>
        <p:spPr>
          <a:xfrm>
            <a:off x="3418909" y="1885522"/>
            <a:ext cx="1247593" cy="738664"/>
          </a:xfrm>
          <a:prstGeom prst="rect">
            <a:avLst/>
          </a:prstGeom>
          <a:noFill/>
        </p:spPr>
        <p:txBody>
          <a:bodyPr wrap="square" lIns="0" tIns="0" rIns="0" bIns="0" rtlCol="0">
            <a:spAutoFit/>
          </a:bodyPr>
          <a:lstStyle/>
          <a:p>
            <a:r>
              <a:rPr lang="en-US" sz="2400" dirty="0"/>
              <a:t>Click here</a:t>
            </a:r>
          </a:p>
        </p:txBody>
      </p:sp>
      <p:sp>
        <p:nvSpPr>
          <p:cNvPr id="16" name="TextBox 15"/>
          <p:cNvSpPr txBox="1"/>
          <p:nvPr/>
        </p:nvSpPr>
        <p:spPr>
          <a:xfrm>
            <a:off x="7346904" y="1700855"/>
            <a:ext cx="1247593" cy="738664"/>
          </a:xfrm>
          <a:prstGeom prst="rect">
            <a:avLst/>
          </a:prstGeom>
          <a:noFill/>
        </p:spPr>
        <p:txBody>
          <a:bodyPr wrap="square" lIns="0" tIns="0" rIns="0" bIns="0" rtlCol="0">
            <a:spAutoFit/>
          </a:bodyPr>
          <a:lstStyle/>
          <a:p>
            <a:r>
              <a:rPr lang="en-US" sz="2400" dirty="0"/>
              <a:t>Click here</a:t>
            </a:r>
          </a:p>
        </p:txBody>
      </p:sp>
      <p:sp>
        <p:nvSpPr>
          <p:cNvPr id="17" name="TextBox 16"/>
          <p:cNvSpPr txBox="1"/>
          <p:nvPr/>
        </p:nvSpPr>
        <p:spPr>
          <a:xfrm>
            <a:off x="5778608" y="5479179"/>
            <a:ext cx="4237465" cy="738664"/>
          </a:xfrm>
          <a:prstGeom prst="rect">
            <a:avLst/>
          </a:prstGeom>
          <a:noFill/>
        </p:spPr>
        <p:txBody>
          <a:bodyPr wrap="square" lIns="0" tIns="0" rIns="0" bIns="0" rtlCol="0">
            <a:spAutoFit/>
          </a:bodyPr>
          <a:lstStyle/>
          <a:p>
            <a:r>
              <a:rPr lang="en-US" sz="2400"/>
              <a:t>Enter primary </a:t>
            </a:r>
            <a:r>
              <a:rPr lang="en-US" sz="2400" dirty="0"/>
              <a:t>AWS account here</a:t>
            </a:r>
          </a:p>
        </p:txBody>
      </p:sp>
      <p:cxnSp>
        <p:nvCxnSpPr>
          <p:cNvPr id="19" name="Straight Arrow Connector 18"/>
          <p:cNvCxnSpPr/>
          <p:nvPr/>
        </p:nvCxnSpPr>
        <p:spPr>
          <a:xfrm flipV="1">
            <a:off x="6326660" y="4668109"/>
            <a:ext cx="1329037" cy="81107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500E4-6357-754B-A760-E970BD102AF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Assign the </a:t>
            </a:r>
            <a:r>
              <a:rPr lang="en-US" dirty="0" err="1"/>
              <a:t>SplunkAccess</a:t>
            </a:r>
            <a:r>
              <a:rPr lang="en-US" dirty="0"/>
              <a:t> policy</a:t>
            </a:r>
          </a:p>
        </p:txBody>
      </p:sp>
      <p:sp>
        <p:nvSpPr>
          <p:cNvPr id="4" name="Subtitle 3">
            <a:extLst>
              <a:ext uri="{FF2B5EF4-FFF2-40B4-BE49-F238E27FC236}">
                <a16:creationId xmlns:a16="http://schemas.microsoft.com/office/drawing/2014/main" id="{FEA3F8A4-6A98-1E41-9E1B-2717046231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CAC2AF6D-32D9-164C-9BF4-8423939DB588}"/>
              </a:ext>
            </a:extLst>
          </p:cNvPr>
          <p:cNvPicPr>
            <a:picLocks noChangeAspect="1"/>
          </p:cNvPicPr>
          <p:nvPr/>
        </p:nvPicPr>
        <p:blipFill>
          <a:blip r:embed="rId3"/>
          <a:stretch>
            <a:fillRect/>
          </a:stretch>
        </p:blipFill>
        <p:spPr>
          <a:xfrm>
            <a:off x="3266833" y="1030664"/>
            <a:ext cx="5225179" cy="5035485"/>
          </a:xfrm>
          <a:prstGeom prst="rect">
            <a:avLst/>
          </a:prstGeom>
        </p:spPr>
      </p:pic>
    </p:spTree>
    <p:extLst>
      <p:ext uri="{BB962C8B-B14F-4D97-AF65-F5344CB8AC3E}">
        <p14:creationId xmlns:p14="http://schemas.microsoft.com/office/powerpoint/2010/main" val="40691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42EEF0-56A0-8240-8789-7F35B1BE3C7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Name the Role and Create it</a:t>
            </a:r>
          </a:p>
        </p:txBody>
      </p:sp>
      <p:sp>
        <p:nvSpPr>
          <p:cNvPr id="4" name="Subtitle 3">
            <a:extLst>
              <a:ext uri="{FF2B5EF4-FFF2-40B4-BE49-F238E27FC236}">
                <a16:creationId xmlns:a16="http://schemas.microsoft.com/office/drawing/2014/main" id="{294AD66B-4F8D-5445-AC4E-3D6973CEB978}"/>
              </a:ext>
            </a:extLst>
          </p:cNvPr>
          <p:cNvSpPr>
            <a:spLocks noGrp="1"/>
          </p:cNvSpPr>
          <p:nvPr>
            <p:ph type="subTitle" idx="12"/>
          </p:nvPr>
        </p:nvSpPr>
        <p:spPr/>
        <p:txBody>
          <a:bodyPr/>
          <a:lstStyle/>
          <a:p>
            <a:endParaRPr lang="en-US"/>
          </a:p>
        </p:txBody>
      </p:sp>
      <p:pic>
        <p:nvPicPr>
          <p:cNvPr id="8" name="Picture 7">
            <a:extLst>
              <a:ext uri="{FF2B5EF4-FFF2-40B4-BE49-F238E27FC236}">
                <a16:creationId xmlns:a16="http://schemas.microsoft.com/office/drawing/2014/main" id="{191A37A7-1053-B344-A032-4CC4358CF1BA}"/>
              </a:ext>
            </a:extLst>
          </p:cNvPr>
          <p:cNvPicPr>
            <a:picLocks noChangeAspect="1"/>
          </p:cNvPicPr>
          <p:nvPr/>
        </p:nvPicPr>
        <p:blipFill>
          <a:blip r:embed="rId3"/>
          <a:stretch>
            <a:fillRect/>
          </a:stretch>
        </p:blipFill>
        <p:spPr>
          <a:xfrm>
            <a:off x="3266690" y="867266"/>
            <a:ext cx="5658620" cy="5588524"/>
          </a:xfrm>
          <a:prstGeom prst="rect">
            <a:avLst/>
          </a:prstGeom>
        </p:spPr>
      </p:pic>
    </p:spTree>
    <p:extLst>
      <p:ext uri="{BB962C8B-B14F-4D97-AF65-F5344CB8AC3E}">
        <p14:creationId xmlns:p14="http://schemas.microsoft.com/office/powerpoint/2010/main" val="11897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IAM User, </a:t>
            </a:r>
            <a:r>
              <a:rPr lang="en-US" dirty="0" err="1"/>
              <a:t>AssumeRole</a:t>
            </a:r>
            <a:r>
              <a:rPr lang="en-US" dirty="0"/>
              <a:t> and EC2 Role</a:t>
            </a:r>
          </a:p>
        </p:txBody>
      </p:sp>
      <p:sp>
        <p:nvSpPr>
          <p:cNvPr id="3" name="Subtitle 2"/>
          <p:cNvSpPr>
            <a:spLocks noGrp="1"/>
          </p:cNvSpPr>
          <p:nvPr>
            <p:ph type="subTitle" idx="1"/>
          </p:nvPr>
        </p:nvSpPr>
        <p:spPr/>
        <p:txBody>
          <a:bodyPr/>
          <a:lstStyle/>
          <a:p>
            <a:r>
              <a:rPr lang="en-US" dirty="0"/>
              <a:t>Here is an explanation about the different ways to setup permission to your AWS stack with Splunk.</a:t>
            </a:r>
          </a:p>
        </p:txBody>
      </p:sp>
    </p:spTree>
    <p:extLst>
      <p:ext uri="{BB962C8B-B14F-4D97-AF65-F5344CB8AC3E}">
        <p14:creationId xmlns:p14="http://schemas.microsoft.com/office/powerpoint/2010/main" val="13875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AWS IAM Permissions Explained </a:t>
            </a:r>
          </a:p>
        </p:txBody>
      </p:sp>
      <p:sp>
        <p:nvSpPr>
          <p:cNvPr id="7" name="Subtitle 6">
            <a:extLst>
              <a:ext uri="{FF2B5EF4-FFF2-40B4-BE49-F238E27FC236}">
                <a16:creationId xmlns:a16="http://schemas.microsoft.com/office/drawing/2014/main" id="{F9E781AD-0762-A14B-A21F-C2C57A312FA5}"/>
              </a:ext>
            </a:extLst>
          </p:cNvPr>
          <p:cNvSpPr>
            <a:spLocks noGrp="1"/>
          </p:cNvSpPr>
          <p:nvPr>
            <p:ph type="subTitle" idx="12"/>
          </p:nvPr>
        </p:nvSpPr>
        <p:spPr/>
        <p:txBody>
          <a:bodyPr/>
          <a:lstStyle/>
          <a:p>
            <a:endParaRPr lang="en-US"/>
          </a:p>
        </p:txBody>
      </p:sp>
      <p:sp>
        <p:nvSpPr>
          <p:cNvPr id="8" name="Content Placeholder 3"/>
          <p:cNvSpPr txBox="1">
            <a:spLocks/>
          </p:cNvSpPr>
          <p:nvPr/>
        </p:nvSpPr>
        <p:spPr>
          <a:xfrm>
            <a:off x="5524574" y="1693206"/>
            <a:ext cx="5139460" cy="4216004"/>
          </a:xfrm>
          <a:prstGeom prst="rect">
            <a:avLst/>
          </a:prstGeom>
        </p:spPr>
        <p:txBody>
          <a:bodyPr lIns="68568" tIns="34284" rIns="68568" bIns="34284"/>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sz="2933" dirty="0"/>
          </a:p>
        </p:txBody>
      </p:sp>
      <p:pic>
        <p:nvPicPr>
          <p:cNvPr id="4" name="Picture 3"/>
          <p:cNvPicPr>
            <a:picLocks noChangeAspect="1"/>
          </p:cNvPicPr>
          <p:nvPr/>
        </p:nvPicPr>
        <p:blipFill>
          <a:blip r:embed="rId8"/>
          <a:stretch>
            <a:fillRect/>
          </a:stretch>
        </p:blipFill>
        <p:spPr>
          <a:xfrm>
            <a:off x="8593593" y="1693206"/>
            <a:ext cx="1066800" cy="1744133"/>
          </a:xfrm>
          <a:prstGeom prst="rect">
            <a:avLst/>
          </a:prstGeom>
        </p:spPr>
      </p:pic>
      <p:pic>
        <p:nvPicPr>
          <p:cNvPr id="5" name="Picture 4"/>
          <p:cNvPicPr>
            <a:picLocks noChangeAspect="1"/>
          </p:cNvPicPr>
          <p:nvPr/>
        </p:nvPicPr>
        <p:blipFill>
          <a:blip r:embed="rId9"/>
          <a:stretch>
            <a:fillRect/>
          </a:stretch>
        </p:blipFill>
        <p:spPr>
          <a:xfrm>
            <a:off x="5183060" y="1735539"/>
            <a:ext cx="1405467" cy="1659467"/>
          </a:xfrm>
          <a:prstGeom prst="rect">
            <a:avLst/>
          </a:prstGeom>
        </p:spPr>
      </p:pic>
      <p:pic>
        <p:nvPicPr>
          <p:cNvPr id="9" name="Picture 8"/>
          <p:cNvPicPr>
            <a:picLocks noChangeAspect="1"/>
          </p:cNvPicPr>
          <p:nvPr/>
        </p:nvPicPr>
        <p:blipFill>
          <a:blip r:embed="rId10"/>
          <a:stretch>
            <a:fillRect/>
          </a:stretch>
        </p:blipFill>
        <p:spPr>
          <a:xfrm>
            <a:off x="1763329" y="2262571"/>
            <a:ext cx="711200" cy="965200"/>
          </a:xfrm>
          <a:prstGeom prst="rect">
            <a:avLst/>
          </a:prstGeom>
        </p:spPr>
      </p:pic>
      <p:pic>
        <p:nvPicPr>
          <p:cNvPr id="3" name="Picture 2"/>
          <p:cNvPicPr>
            <a:picLocks noChangeAspect="1"/>
          </p:cNvPicPr>
          <p:nvPr/>
        </p:nvPicPr>
        <p:blipFill>
          <a:blip r:embed="rId11"/>
          <a:stretch>
            <a:fillRect/>
          </a:stretch>
        </p:blipFill>
        <p:spPr>
          <a:xfrm>
            <a:off x="9935785" y="1735539"/>
            <a:ext cx="1885153" cy="1659467"/>
          </a:xfrm>
          <a:prstGeom prst="rect">
            <a:avLst/>
          </a:prstGeom>
        </p:spPr>
      </p:pic>
      <p:sp>
        <p:nvSpPr>
          <p:cNvPr id="10" name="TextBox 9"/>
          <p:cNvSpPr txBox="1"/>
          <p:nvPr/>
        </p:nvSpPr>
        <p:spPr>
          <a:xfrm>
            <a:off x="1763330" y="1800786"/>
            <a:ext cx="639599" cy="287323"/>
          </a:xfrm>
          <a:prstGeom prst="rect">
            <a:avLst/>
          </a:prstGeom>
          <a:noFill/>
        </p:spPr>
        <p:txBody>
          <a:bodyPr wrap="none" lIns="0" tIns="0" rIns="0" bIns="0" rtlCol="0">
            <a:spAutoFit/>
          </a:bodyPr>
          <a:lstStyle/>
          <a:p>
            <a:r>
              <a:rPr lang="en-US" sz="1867" dirty="0"/>
              <a:t>Policy</a:t>
            </a:r>
          </a:p>
        </p:txBody>
      </p:sp>
      <p:sp>
        <p:nvSpPr>
          <p:cNvPr id="11" name="TextBox 10"/>
          <p:cNvSpPr txBox="1"/>
          <p:nvPr/>
        </p:nvSpPr>
        <p:spPr>
          <a:xfrm>
            <a:off x="9803142" y="2601542"/>
            <a:ext cx="359073" cy="287323"/>
          </a:xfrm>
          <a:prstGeom prst="rect">
            <a:avLst/>
          </a:prstGeom>
          <a:noFill/>
        </p:spPr>
        <p:txBody>
          <a:bodyPr wrap="none" lIns="0" tIns="0" rIns="0" bIns="0" rtlCol="0">
            <a:spAutoFit/>
          </a:bodyPr>
          <a:lstStyle/>
          <a:p>
            <a:r>
              <a:rPr lang="en-US" sz="1867"/>
              <a:t>OR</a:t>
            </a:r>
            <a:endParaRPr lang="en-US" sz="1867" dirty="0"/>
          </a:p>
        </p:txBody>
      </p:sp>
    </p:spTree>
    <p:extLst>
      <p:ext uri="{BB962C8B-B14F-4D97-AF65-F5344CB8AC3E}">
        <p14:creationId xmlns:p14="http://schemas.microsoft.com/office/powerpoint/2010/main" val="25172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80584"/>
            <a:ext cx="5607987" cy="4622800"/>
          </a:xfrm>
        </p:spPr>
      </p:pic>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2"/>
          </p:nvPr>
        </p:nvSpPr>
        <p:spPr/>
        <p:txBody>
          <a:bodyPr/>
          <a:lstStyle/>
          <a:p>
            <a:r>
              <a:rPr lang="en-US" dirty="0"/>
              <a:t>Smaller organizations leverage Users with Policy’s to access Services</a:t>
            </a:r>
          </a:p>
        </p:txBody>
      </p:sp>
      <p:sp>
        <p:nvSpPr>
          <p:cNvPr id="3" name="Content Placeholder 2"/>
          <p:cNvSpPr>
            <a:spLocks noGrp="1"/>
          </p:cNvSpPr>
          <p:nvPr>
            <p:ph sz="half" idx="4294967295"/>
          </p:nvPr>
        </p:nvSpPr>
        <p:spPr>
          <a:xfrm>
            <a:off x="6841067" y="1380067"/>
            <a:ext cx="5350933" cy="4523317"/>
          </a:xfrm>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Tree>
    <p:extLst>
      <p:ext uri="{BB962C8B-B14F-4D97-AF65-F5344CB8AC3E}">
        <p14:creationId xmlns:p14="http://schemas.microsoft.com/office/powerpoint/2010/main" val="22612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90983"/>
            <a:ext cx="5607987"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Organizations with segmented staff will leverage </a:t>
            </a:r>
            <a:r>
              <a:rPr lang="en-US" dirty="0" err="1"/>
              <a:t>AssumeRole</a:t>
            </a:r>
            <a:endParaRPr lang="en-US" dirty="0"/>
          </a:p>
        </p:txBody>
      </p:sp>
      <p:sp>
        <p:nvSpPr>
          <p:cNvPr id="3" name="Content Placeholder 2"/>
          <p:cNvSpPr>
            <a:spLocks noGrp="1"/>
          </p:cNvSpPr>
          <p:nvPr>
            <p:ph sz="half" idx="4294967295"/>
          </p:nvPr>
        </p:nvSpPr>
        <p:spPr>
          <a:xfrm>
            <a:off x="6841067" y="1380067"/>
            <a:ext cx="5350933" cy="4523317"/>
          </a:xfrm>
        </p:spPr>
        <p:txBody>
          <a:bodyPr/>
          <a:lstStyle/>
          <a:p>
            <a:r>
              <a:rPr lang="en-US" dirty="0"/>
              <a:t>Typically larger deployment with tighter user access / control.</a:t>
            </a:r>
          </a:p>
          <a:p>
            <a:r>
              <a:rPr lang="en-US" dirty="0"/>
              <a:t>Used to limit users / roles to specific AWS Resources</a:t>
            </a:r>
          </a:p>
          <a:p>
            <a:r>
              <a:rPr lang="en-US" dirty="0"/>
              <a:t>RBAC Controls / AD linked accounts</a:t>
            </a:r>
          </a:p>
          <a:p>
            <a:r>
              <a:rPr lang="en-US" dirty="0"/>
              <a:t>No access to Splunk Deployment (Splunk Cloud, Splunk Cloud Sales Trial) </a:t>
            </a:r>
          </a:p>
          <a:p>
            <a:r>
              <a:rPr lang="en-US" dirty="0"/>
              <a:t>Use </a:t>
            </a:r>
            <a:r>
              <a:rPr lang="en-US" dirty="0" err="1"/>
              <a:t>AssumeRole</a:t>
            </a:r>
            <a:r>
              <a:rPr lang="en-US" dirty="0"/>
              <a:t> to connect to other accounts to collet the data from </a:t>
            </a:r>
            <a:r>
              <a:rPr lang="en-US"/>
              <a:t>these accounts</a:t>
            </a:r>
            <a:endParaRPr lang="en-US" dirty="0"/>
          </a:p>
          <a:p>
            <a:endParaRPr lang="en-US" dirty="0"/>
          </a:p>
        </p:txBody>
      </p:sp>
    </p:spTree>
    <p:extLst>
      <p:ext uri="{BB962C8B-B14F-4D97-AF65-F5344CB8AC3E}">
        <p14:creationId xmlns:p14="http://schemas.microsoft.com/office/powerpoint/2010/main" val="34167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154604"/>
            <a:ext cx="4430956"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Connect main account to sub-accounts</a:t>
            </a:r>
          </a:p>
        </p:txBody>
      </p:sp>
      <p:sp>
        <p:nvSpPr>
          <p:cNvPr id="3" name="Content Placeholder 2"/>
          <p:cNvSpPr>
            <a:spLocks noGrp="1"/>
          </p:cNvSpPr>
          <p:nvPr>
            <p:ph sz="half" idx="4294967295"/>
          </p:nvPr>
        </p:nvSpPr>
        <p:spPr>
          <a:xfrm>
            <a:off x="6841067" y="1380067"/>
            <a:ext cx="5350933" cy="4523317"/>
          </a:xfrm>
        </p:spPr>
        <p:txBody>
          <a:bodyPr/>
          <a:lstStyle/>
          <a:p>
            <a:r>
              <a:rPr lang="en-US" dirty="0"/>
              <a:t>Primary Account can collect data from sub-accounts using an </a:t>
            </a:r>
            <a:r>
              <a:rPr lang="en-US" dirty="0" err="1"/>
              <a:t>AssumeRole</a:t>
            </a:r>
            <a:r>
              <a:rPr lang="en-US" dirty="0"/>
              <a:t> from a trusted role</a:t>
            </a:r>
          </a:p>
          <a:p>
            <a:r>
              <a:rPr lang="en-US" dirty="0"/>
              <a:t>Trust Relationships must be established between the Primary Account and the sub-accounts</a:t>
            </a:r>
          </a:p>
          <a:p>
            <a:endParaRPr lang="en-US" dirty="0"/>
          </a:p>
          <a:p>
            <a:endParaRPr lang="en-US" dirty="0"/>
          </a:p>
          <a:p>
            <a:endParaRPr lang="en-US" dirty="0"/>
          </a:p>
        </p:txBody>
      </p:sp>
    </p:spTree>
    <p:extLst>
      <p:ext uri="{BB962C8B-B14F-4D97-AF65-F5344CB8AC3E}">
        <p14:creationId xmlns:p14="http://schemas.microsoft.com/office/powerpoint/2010/main" val="30019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380067"/>
            <a:ext cx="5063067" cy="4622800"/>
          </a:xfrm>
        </p:spPr>
      </p:pic>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2"/>
          </p:nvPr>
        </p:nvSpPr>
        <p:spPr/>
        <p:txBody>
          <a:bodyPr/>
          <a:lstStyle/>
          <a:p>
            <a:r>
              <a:rPr lang="en-US" dirty="0"/>
              <a:t>Organizations with tight security controls and do not give out access keys</a:t>
            </a:r>
          </a:p>
        </p:txBody>
      </p:sp>
      <p:sp>
        <p:nvSpPr>
          <p:cNvPr id="3" name="Content Placeholder 2"/>
          <p:cNvSpPr>
            <a:spLocks noGrp="1"/>
          </p:cNvSpPr>
          <p:nvPr>
            <p:ph sz="half" idx="4294967295"/>
          </p:nvPr>
        </p:nvSpPr>
        <p:spPr>
          <a:xfrm>
            <a:off x="6841067" y="1380067"/>
            <a:ext cx="5350933" cy="4523317"/>
          </a:xfrm>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Tree>
    <p:extLst>
      <p:ext uri="{BB962C8B-B14F-4D97-AF65-F5344CB8AC3E}">
        <p14:creationId xmlns:p14="http://schemas.microsoft.com/office/powerpoint/2010/main" val="113560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There will be two IAM User Accounts created in your account. </a:t>
            </a:r>
          </a:p>
          <a:p>
            <a:pPr>
              <a:buFont typeface="Arial" charset="0"/>
              <a:buChar char="•"/>
            </a:pPr>
            <a:r>
              <a:rPr lang="en-US" dirty="0"/>
              <a:t>The </a:t>
            </a:r>
            <a:r>
              <a:rPr lang="en-US" u="sng" dirty="0"/>
              <a:t>first account </a:t>
            </a:r>
            <a:r>
              <a:rPr lang="en-US" dirty="0"/>
              <a:t>will be your </a:t>
            </a:r>
            <a:r>
              <a:rPr lang="en-US" b="1" dirty="0"/>
              <a:t>AWS Admin account </a:t>
            </a:r>
            <a:r>
              <a:rPr lang="en-US" dirty="0"/>
              <a:t>used to log into the AWS console.</a:t>
            </a:r>
          </a:p>
          <a:p>
            <a:pPr>
              <a:buFont typeface="Arial" charset="0"/>
              <a:buChar char="•"/>
            </a:pPr>
            <a:r>
              <a:rPr lang="en-US" dirty="0"/>
              <a:t>The </a:t>
            </a:r>
            <a:r>
              <a:rPr lang="en-US" u="sng" dirty="0"/>
              <a:t>second account </a:t>
            </a:r>
            <a:r>
              <a:rPr lang="en-US" dirty="0"/>
              <a:t>will be the </a:t>
            </a:r>
            <a:r>
              <a:rPr lang="en-US" b="1" dirty="0" err="1"/>
              <a:t>SplunkAccess</a:t>
            </a:r>
            <a:r>
              <a:rPr lang="en-US" dirty="0"/>
              <a:t> Account which will be used to collect data from your AWS account.</a:t>
            </a:r>
          </a:p>
          <a:p>
            <a:pPr>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Setting up TWO IAM accounts</a:t>
            </a:r>
          </a:p>
        </p:txBody>
      </p:sp>
      <p:sp>
        <p:nvSpPr>
          <p:cNvPr id="4" name="Subtitle 3"/>
          <p:cNvSpPr>
            <a:spLocks noGrp="1"/>
          </p:cNvSpPr>
          <p:nvPr>
            <p:ph type="subTitle" idx="12"/>
          </p:nvPr>
        </p:nvSpPr>
        <p:spPr/>
        <p:txBody>
          <a:bodyPr/>
          <a:lstStyle/>
          <a:p>
            <a:r>
              <a:rPr lang="en-US" dirty="0"/>
              <a:t>After creating your root account, setup an admin and </a:t>
            </a:r>
            <a:r>
              <a:rPr lang="en-US" dirty="0" err="1"/>
              <a:t>SplunkAccess</a:t>
            </a:r>
            <a:r>
              <a:rPr lang="en-US" dirty="0"/>
              <a:t> Account</a:t>
            </a:r>
          </a:p>
        </p:txBody>
      </p:sp>
    </p:spTree>
    <p:extLst>
      <p:ext uri="{BB962C8B-B14F-4D97-AF65-F5344CB8AC3E}">
        <p14:creationId xmlns:p14="http://schemas.microsoft.com/office/powerpoint/2010/main" val="32038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3" name="Subtitle 2"/>
          <p:cNvSpPr>
            <a:spLocks noGrp="1"/>
          </p:cNvSpPr>
          <p:nvPr>
            <p:ph type="subTitle" idx="1"/>
          </p:nvPr>
        </p:nvSpPr>
        <p:spPr/>
        <p:txBody>
          <a:bodyPr/>
          <a:lstStyle/>
          <a:p>
            <a:r>
              <a:rPr lang="en-US" dirty="0"/>
              <a:t>Collect Configuration changes (CMDB) from your AWS deployment</a:t>
            </a:r>
          </a:p>
        </p:txBody>
      </p:sp>
    </p:spTree>
    <p:extLst>
      <p:ext uri="{BB962C8B-B14F-4D97-AF65-F5344CB8AC3E}">
        <p14:creationId xmlns:p14="http://schemas.microsoft.com/office/powerpoint/2010/main" val="24091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Config Service</a:t>
            </a:r>
          </a:p>
          <a:p>
            <a:r>
              <a:rPr lang="en-US" dirty="0">
                <a:solidFill>
                  <a:schemeClr val="tx1"/>
                </a:solidFill>
              </a:rPr>
              <a:t>Select All Resources</a:t>
            </a:r>
          </a:p>
          <a:p>
            <a:r>
              <a:rPr lang="en-US" dirty="0">
                <a:solidFill>
                  <a:schemeClr val="tx1"/>
                </a:solidFill>
              </a:rPr>
              <a:t>Setup Config Events to go to SNS topic (</a:t>
            </a:r>
            <a:r>
              <a:rPr lang="en-US" dirty="0" err="1">
                <a:solidFill>
                  <a:schemeClr val="tx1"/>
                </a:solidFill>
              </a:rPr>
              <a:t>config</a:t>
            </a:r>
            <a:r>
              <a:rPr lang="en-US" dirty="0">
                <a:solidFill>
                  <a:schemeClr val="tx1"/>
                </a:solidFill>
              </a:rPr>
              <a:t>-topic)</a:t>
            </a:r>
          </a:p>
          <a:p>
            <a:r>
              <a:rPr lang="en-US" dirty="0"/>
              <a:t>Setup </a:t>
            </a:r>
            <a:r>
              <a:rPr lang="en-US" dirty="0">
                <a:solidFill>
                  <a:schemeClr val="tx1"/>
                </a:solidFill>
              </a:rPr>
              <a:t>S3 bucket (</a:t>
            </a:r>
            <a:r>
              <a:rPr lang="en-US" dirty="0" err="1">
                <a:solidFill>
                  <a:schemeClr val="tx1"/>
                </a:solidFill>
              </a:rPr>
              <a:t>splunk-config</a:t>
            </a:r>
            <a:r>
              <a:rPr lang="en-US" dirty="0">
                <a:solidFill>
                  <a:schemeClr val="tx1"/>
                </a:solidFill>
              </a:rPr>
              <a:t>-&lt;</a:t>
            </a:r>
            <a:r>
              <a:rPr lang="en-US" dirty="0" err="1">
                <a:solidFill>
                  <a:schemeClr val="tx1"/>
                </a:solidFill>
              </a:rPr>
              <a:t>unique_ID</a:t>
            </a:r>
            <a:r>
              <a:rPr lang="en-US" dirty="0">
                <a:solidFill>
                  <a:schemeClr val="tx1"/>
                </a:solidFill>
              </a:rPr>
              <a:t>&gt;)</a:t>
            </a:r>
          </a:p>
          <a:p>
            <a:r>
              <a:rPr lang="en-US" dirty="0">
                <a:solidFill>
                  <a:schemeClr val="tx1"/>
                </a:solidFill>
              </a:rPr>
              <a:t>Create AWS Config Role (</a:t>
            </a:r>
            <a:r>
              <a:rPr lang="en-US" dirty="0" err="1">
                <a:solidFill>
                  <a:schemeClr val="tx1"/>
                </a:solidFill>
              </a:rPr>
              <a:t>config</a:t>
            </a:r>
            <a:r>
              <a:rPr lang="en-US" dirty="0">
                <a:solidFill>
                  <a:schemeClr val="tx1"/>
                </a:solidFill>
              </a:rPr>
              <a:t>-role-&lt;region&gt;)</a:t>
            </a:r>
          </a:p>
          <a:p>
            <a:r>
              <a:rPr lang="en-US" dirty="0"/>
              <a:t>Setup Config Rules (Optional)</a:t>
            </a:r>
            <a:endParaRPr lang="en-US" dirty="0">
              <a:solidFill>
                <a:schemeClr val="tx1"/>
              </a:solidFill>
            </a:endParaRPr>
          </a:p>
          <a:p>
            <a:r>
              <a:rPr lang="en-US"/>
              <a:t>Create and then Subscribe </a:t>
            </a:r>
            <a:r>
              <a:rPr lang="en-US" dirty="0"/>
              <a:t>SQS to newly created SNS topic (</a:t>
            </a:r>
            <a:r>
              <a:rPr lang="en-US" dirty="0" err="1"/>
              <a:t>config</a:t>
            </a:r>
            <a:r>
              <a:rPr lang="en-US" dirty="0"/>
              <a:t>-topic)</a:t>
            </a:r>
          </a:p>
          <a:p>
            <a:r>
              <a:rPr lang="en-US" dirty="0">
                <a:solidFill>
                  <a:schemeClr val="tx1"/>
                </a:solidFill>
              </a:rPr>
              <a:t>Create SQS Dead Letter Queue for SQS based S3 (</a:t>
            </a:r>
            <a:r>
              <a:rPr lang="en-US" dirty="0" err="1">
                <a:solidFill>
                  <a:schemeClr val="tx1"/>
                </a:solidFill>
              </a:rPr>
              <a:t>config-dlq</a:t>
            </a:r>
            <a:r>
              <a:rPr lang="en-US" dirty="0">
                <a:solidFill>
                  <a:schemeClr val="tx1"/>
                </a:solidFill>
              </a:rPr>
              <a:t>)</a:t>
            </a:r>
          </a:p>
          <a:p>
            <a:pPr lvl="1"/>
            <a:r>
              <a:rPr lang="en-US" dirty="0">
                <a:solidFill>
                  <a:schemeClr val="tx1"/>
                </a:solidFill>
              </a:rPr>
              <a:t>For SQS-based S3 inputs, create a “dead letter queue” called </a:t>
            </a:r>
            <a:r>
              <a:rPr lang="en-US" dirty="0" err="1">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a:solidFill>
                  <a:schemeClr val="tx1"/>
                </a:solidFill>
              </a:rPr>
              <a:t>config</a:t>
            </a:r>
            <a:r>
              <a:rPr lang="en-US" dirty="0">
                <a:solidFill>
                  <a:schemeClr val="tx1"/>
                </a:solidFill>
              </a:rPr>
              <a:t> SQS</a:t>
            </a:r>
          </a:p>
          <a:p>
            <a:pPr lvl="1"/>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6151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3" y="1280584"/>
            <a:ext cx="5356577" cy="4622800"/>
          </a:xfrm>
        </p:spPr>
      </p:pic>
      <p:sp>
        <p:nvSpPr>
          <p:cNvPr id="3" name="Title 2"/>
          <p:cNvSpPr>
            <a:spLocks noGrp="1"/>
          </p:cNvSpPr>
          <p:nvPr>
            <p:ph type="title"/>
          </p:nvPr>
        </p:nvSpPr>
        <p:spPr/>
        <p:txBody>
          <a:bodyPr/>
          <a:lstStyle/>
          <a:p>
            <a:r>
              <a:rPr lang="en-US" dirty="0"/>
              <a:t>Config Data Collection Architecture Overview</a:t>
            </a:r>
          </a:p>
        </p:txBody>
      </p:sp>
      <p:sp>
        <p:nvSpPr>
          <p:cNvPr id="2" name="Subtitle 1">
            <a:extLst>
              <a:ext uri="{FF2B5EF4-FFF2-40B4-BE49-F238E27FC236}">
                <a16:creationId xmlns:a16="http://schemas.microsoft.com/office/drawing/2014/main" id="{4973F35E-7FA2-144D-9E34-1B70A21FD34F}"/>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097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42060-6C18-2B4F-BC9C-3FCB7B3EB4B4}"/>
              </a:ext>
            </a:extLst>
          </p:cNvPr>
          <p:cNvPicPr>
            <a:picLocks noChangeAspect="1"/>
          </p:cNvPicPr>
          <p:nvPr/>
        </p:nvPicPr>
        <p:blipFill>
          <a:blip r:embed="rId3"/>
          <a:stretch>
            <a:fillRect/>
          </a:stretch>
        </p:blipFill>
        <p:spPr>
          <a:xfrm>
            <a:off x="1059379" y="1280629"/>
            <a:ext cx="9800300" cy="5012612"/>
          </a:xfrm>
          <a:prstGeom prst="rect">
            <a:avLst/>
          </a:prstGeom>
        </p:spPr>
      </p:pic>
      <p:sp>
        <p:nvSpPr>
          <p:cNvPr id="2" name="Content Placeholder 1">
            <a:extLst>
              <a:ext uri="{FF2B5EF4-FFF2-40B4-BE49-F238E27FC236}">
                <a16:creationId xmlns:a16="http://schemas.microsoft.com/office/drawing/2014/main" id="{CECC304F-65C9-354D-AA87-663CCC0D338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Config</a:t>
            </a:r>
          </a:p>
        </p:txBody>
      </p:sp>
      <p:sp>
        <p:nvSpPr>
          <p:cNvPr id="4" name="Subtitle 3"/>
          <p:cNvSpPr>
            <a:spLocks noGrp="1"/>
          </p:cNvSpPr>
          <p:nvPr>
            <p:ph type="subTitle" idx="12"/>
          </p:nvPr>
        </p:nvSpPr>
        <p:spPr/>
        <p:txBody>
          <a:bodyPr/>
          <a:lstStyle/>
          <a:p>
            <a:r>
              <a:rPr lang="en-US" dirty="0"/>
              <a:t>Management Tools -&gt; Config</a:t>
            </a:r>
          </a:p>
        </p:txBody>
      </p:sp>
      <p:cxnSp>
        <p:nvCxnSpPr>
          <p:cNvPr id="7" name="Straight Arrow Connector 6"/>
          <p:cNvCxnSpPr>
            <a:cxnSpLocks/>
          </p:cNvCxnSpPr>
          <p:nvPr/>
        </p:nvCxnSpPr>
        <p:spPr>
          <a:xfrm>
            <a:off x="1290919" y="3263153"/>
            <a:ext cx="3108256" cy="40701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37" y="2770711"/>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237240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2791A-76EE-AD4D-9D9B-0971D7C7E45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Enable AWS Config Service</a:t>
            </a:r>
          </a:p>
        </p:txBody>
      </p:sp>
      <p:pic>
        <p:nvPicPr>
          <p:cNvPr id="7" name="Picture 6">
            <a:extLst>
              <a:ext uri="{FF2B5EF4-FFF2-40B4-BE49-F238E27FC236}">
                <a16:creationId xmlns:a16="http://schemas.microsoft.com/office/drawing/2014/main" id="{26A281EF-1C41-F84C-BA76-579E00531FFB}"/>
              </a:ext>
            </a:extLst>
          </p:cNvPr>
          <p:cNvPicPr>
            <a:picLocks noChangeAspect="1"/>
          </p:cNvPicPr>
          <p:nvPr/>
        </p:nvPicPr>
        <p:blipFill>
          <a:blip r:embed="rId3"/>
          <a:stretch>
            <a:fillRect/>
          </a:stretch>
        </p:blipFill>
        <p:spPr>
          <a:xfrm>
            <a:off x="1545997" y="1421834"/>
            <a:ext cx="9389097" cy="4647628"/>
          </a:xfrm>
          <a:prstGeom prst="rect">
            <a:avLst/>
          </a:prstGeom>
        </p:spPr>
      </p:pic>
    </p:spTree>
    <p:extLst>
      <p:ext uri="{BB962C8B-B14F-4D97-AF65-F5344CB8AC3E}">
        <p14:creationId xmlns:p14="http://schemas.microsoft.com/office/powerpoint/2010/main" val="210090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55D93-DD19-944A-9291-ED52EF88EA9A}"/>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Select All Config Resources</a:t>
            </a:r>
          </a:p>
        </p:txBody>
      </p:sp>
      <p:pic>
        <p:nvPicPr>
          <p:cNvPr id="7" name="Picture 6">
            <a:extLst>
              <a:ext uri="{FF2B5EF4-FFF2-40B4-BE49-F238E27FC236}">
                <a16:creationId xmlns:a16="http://schemas.microsoft.com/office/drawing/2014/main" id="{F3CEF5EB-5DF5-9F48-AD92-735D1CB03D80}"/>
              </a:ext>
            </a:extLst>
          </p:cNvPr>
          <p:cNvPicPr>
            <a:picLocks noChangeAspect="1"/>
          </p:cNvPicPr>
          <p:nvPr/>
        </p:nvPicPr>
        <p:blipFill>
          <a:blip r:embed="rId3"/>
          <a:stretch>
            <a:fillRect/>
          </a:stretch>
        </p:blipFill>
        <p:spPr>
          <a:xfrm>
            <a:off x="0" y="2197412"/>
            <a:ext cx="12192000" cy="2463177"/>
          </a:xfrm>
          <a:prstGeom prst="rect">
            <a:avLst/>
          </a:prstGeom>
        </p:spPr>
      </p:pic>
    </p:spTree>
    <p:extLst>
      <p:ext uri="{BB962C8B-B14F-4D97-AF65-F5344CB8AC3E}">
        <p14:creationId xmlns:p14="http://schemas.microsoft.com/office/powerpoint/2010/main" val="165215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44D35-92D2-6B42-9FD9-8DD531F6DEB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Setup S3 Bucket</a:t>
            </a:r>
          </a:p>
        </p:txBody>
      </p:sp>
      <p:pic>
        <p:nvPicPr>
          <p:cNvPr id="7" name="Picture 6">
            <a:extLst>
              <a:ext uri="{FF2B5EF4-FFF2-40B4-BE49-F238E27FC236}">
                <a16:creationId xmlns:a16="http://schemas.microsoft.com/office/drawing/2014/main" id="{E98C618E-1B02-E848-A444-842BBF85E35E}"/>
              </a:ext>
            </a:extLst>
          </p:cNvPr>
          <p:cNvPicPr>
            <a:picLocks noChangeAspect="1"/>
          </p:cNvPicPr>
          <p:nvPr/>
        </p:nvPicPr>
        <p:blipFill>
          <a:blip r:embed="rId3"/>
          <a:stretch>
            <a:fillRect/>
          </a:stretch>
        </p:blipFill>
        <p:spPr>
          <a:xfrm>
            <a:off x="0" y="2377340"/>
            <a:ext cx="12192000" cy="2103320"/>
          </a:xfrm>
          <a:prstGeom prst="rect">
            <a:avLst/>
          </a:prstGeom>
        </p:spPr>
      </p:pic>
    </p:spTree>
    <p:extLst>
      <p:ext uri="{BB962C8B-B14F-4D97-AF65-F5344CB8AC3E}">
        <p14:creationId xmlns:p14="http://schemas.microsoft.com/office/powerpoint/2010/main" val="10741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C90C-1589-F649-8084-DF911961F85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SNS Topic</a:t>
            </a:r>
          </a:p>
        </p:txBody>
      </p:sp>
      <p:pic>
        <p:nvPicPr>
          <p:cNvPr id="7" name="Picture 6">
            <a:extLst>
              <a:ext uri="{FF2B5EF4-FFF2-40B4-BE49-F238E27FC236}">
                <a16:creationId xmlns:a16="http://schemas.microsoft.com/office/drawing/2014/main" id="{3A5EBAAF-B1A0-FC4C-B5AA-061A7DCADC1E}"/>
              </a:ext>
            </a:extLst>
          </p:cNvPr>
          <p:cNvPicPr>
            <a:picLocks noChangeAspect="1"/>
          </p:cNvPicPr>
          <p:nvPr/>
        </p:nvPicPr>
        <p:blipFill>
          <a:blip r:embed="rId3"/>
          <a:stretch>
            <a:fillRect/>
          </a:stretch>
        </p:blipFill>
        <p:spPr>
          <a:xfrm>
            <a:off x="0" y="2365196"/>
            <a:ext cx="12192000" cy="2127609"/>
          </a:xfrm>
          <a:prstGeom prst="rect">
            <a:avLst/>
          </a:prstGeom>
        </p:spPr>
      </p:pic>
    </p:spTree>
    <p:extLst>
      <p:ext uri="{BB962C8B-B14F-4D97-AF65-F5344CB8AC3E}">
        <p14:creationId xmlns:p14="http://schemas.microsoft.com/office/powerpoint/2010/main" val="29340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2E8E9-525E-1E4D-B2BD-9502FAE6FD2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AWS Config Role and Attach Policy</a:t>
            </a:r>
          </a:p>
        </p:txBody>
      </p:sp>
      <p:pic>
        <p:nvPicPr>
          <p:cNvPr id="9" name="Picture 8">
            <a:extLst>
              <a:ext uri="{FF2B5EF4-FFF2-40B4-BE49-F238E27FC236}">
                <a16:creationId xmlns:a16="http://schemas.microsoft.com/office/drawing/2014/main" id="{A5030E98-4ADF-314C-8A63-412DF6F93643}"/>
              </a:ext>
            </a:extLst>
          </p:cNvPr>
          <p:cNvPicPr>
            <a:picLocks noChangeAspect="1"/>
          </p:cNvPicPr>
          <p:nvPr/>
        </p:nvPicPr>
        <p:blipFill>
          <a:blip r:embed="rId3"/>
          <a:stretch>
            <a:fillRect/>
          </a:stretch>
        </p:blipFill>
        <p:spPr>
          <a:xfrm>
            <a:off x="0" y="2137133"/>
            <a:ext cx="12192000" cy="2583735"/>
          </a:xfrm>
          <a:prstGeom prst="rect">
            <a:avLst/>
          </a:prstGeom>
        </p:spPr>
      </p:pic>
    </p:spTree>
    <p:extLst>
      <p:ext uri="{BB962C8B-B14F-4D97-AF65-F5344CB8AC3E}">
        <p14:creationId xmlns:p14="http://schemas.microsoft.com/office/powerpoint/2010/main" val="23546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F1C5ED-1941-B04B-A344-205E7AEF94B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 Rules</a:t>
            </a:r>
          </a:p>
        </p:txBody>
      </p:sp>
      <p:sp>
        <p:nvSpPr>
          <p:cNvPr id="3" name="Subtitle 2"/>
          <p:cNvSpPr>
            <a:spLocks noGrp="1"/>
          </p:cNvSpPr>
          <p:nvPr>
            <p:ph type="subTitle" idx="12"/>
          </p:nvPr>
        </p:nvSpPr>
        <p:spPr/>
        <p:txBody>
          <a:bodyPr/>
          <a:lstStyle/>
          <a:p>
            <a:r>
              <a:rPr lang="en-US" dirty="0"/>
              <a:t>(Optional)</a:t>
            </a:r>
          </a:p>
        </p:txBody>
      </p:sp>
      <p:pic>
        <p:nvPicPr>
          <p:cNvPr id="7" name="Picture 6">
            <a:extLst>
              <a:ext uri="{FF2B5EF4-FFF2-40B4-BE49-F238E27FC236}">
                <a16:creationId xmlns:a16="http://schemas.microsoft.com/office/drawing/2014/main" id="{82A1D56D-928D-F044-A5F3-6D234A6A5ACF}"/>
              </a:ext>
            </a:extLst>
          </p:cNvPr>
          <p:cNvPicPr>
            <a:picLocks noChangeAspect="1"/>
          </p:cNvPicPr>
          <p:nvPr/>
        </p:nvPicPr>
        <p:blipFill>
          <a:blip r:embed="rId3"/>
          <a:stretch>
            <a:fillRect/>
          </a:stretch>
        </p:blipFill>
        <p:spPr>
          <a:xfrm>
            <a:off x="992957" y="1289499"/>
            <a:ext cx="10256364" cy="4963739"/>
          </a:xfrm>
          <a:prstGeom prst="rect">
            <a:avLst/>
          </a:prstGeom>
        </p:spPr>
      </p:pic>
    </p:spTree>
    <p:extLst>
      <p:ext uri="{BB962C8B-B14F-4D97-AF65-F5344CB8AC3E}">
        <p14:creationId xmlns:p14="http://schemas.microsoft.com/office/powerpoint/2010/main" val="11244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Admin Account</a:t>
            </a:r>
          </a:p>
        </p:txBody>
      </p:sp>
      <p:sp>
        <p:nvSpPr>
          <p:cNvPr id="3" name="Subtitle 2"/>
          <p:cNvSpPr>
            <a:spLocks noGrp="1"/>
          </p:cNvSpPr>
          <p:nvPr>
            <p:ph type="subTitle" idx="1"/>
          </p:nvPr>
        </p:nvSpPr>
        <p:spPr/>
        <p:txBody>
          <a:bodyPr/>
          <a:lstStyle/>
          <a:p>
            <a:r>
              <a:rPr lang="en-US" dirty="0"/>
              <a:t>This account should be protected with MFA once you have finished adding the user</a:t>
            </a:r>
          </a:p>
        </p:txBody>
      </p:sp>
    </p:spTree>
    <p:extLst>
      <p:ext uri="{BB962C8B-B14F-4D97-AF65-F5344CB8AC3E}">
        <p14:creationId xmlns:p14="http://schemas.microsoft.com/office/powerpoint/2010/main" val="42774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7EC0C6D-C2ED-954E-9219-416E85C55C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Config</a:t>
            </a:r>
          </a:p>
        </p:txBody>
      </p:sp>
      <p:sp>
        <p:nvSpPr>
          <p:cNvPr id="4" name="Subtitle 3">
            <a:extLst>
              <a:ext uri="{FF2B5EF4-FFF2-40B4-BE49-F238E27FC236}">
                <a16:creationId xmlns:a16="http://schemas.microsoft.com/office/drawing/2014/main" id="{E1553304-6CF7-BB4E-AA25-16F9545FB8D5}"/>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9174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24D39E-56A5-6143-84E9-B6892DE1F2A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Create SQS Queue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5" name="Straight Arrow Connector 4"/>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FFE8D1-CAE4-2244-AAA8-18F1C40F2709}"/>
              </a:ext>
            </a:extLst>
          </p:cNvPr>
          <p:cNvPicPr>
            <a:picLocks noChangeAspect="1"/>
          </p:cNvPicPr>
          <p:nvPr/>
        </p:nvPicPr>
        <p:blipFill>
          <a:blip r:embed="rId4"/>
          <a:stretch>
            <a:fillRect/>
          </a:stretch>
        </p:blipFill>
        <p:spPr>
          <a:xfrm>
            <a:off x="1643373" y="1262522"/>
            <a:ext cx="9265887" cy="4177161"/>
          </a:xfrm>
          <a:prstGeom prst="rect">
            <a:avLst/>
          </a:prstGeom>
        </p:spPr>
      </p:pic>
    </p:spTree>
    <p:extLst>
      <p:ext uri="{BB962C8B-B14F-4D97-AF65-F5344CB8AC3E}">
        <p14:creationId xmlns:p14="http://schemas.microsoft.com/office/powerpoint/2010/main" val="20571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467AA-849E-7247-B605-B3A95B89AAD3}"/>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Subscribe SQS to SNS Topic</a:t>
            </a:r>
          </a:p>
        </p:txBody>
      </p:sp>
      <p:pic>
        <p:nvPicPr>
          <p:cNvPr id="8" name="Picture 7">
            <a:extLst>
              <a:ext uri="{FF2B5EF4-FFF2-40B4-BE49-F238E27FC236}">
                <a16:creationId xmlns:a16="http://schemas.microsoft.com/office/drawing/2014/main" id="{D899E34A-E4B5-8C4F-9067-43F0BC26E804}"/>
              </a:ext>
            </a:extLst>
          </p:cNvPr>
          <p:cNvPicPr>
            <a:picLocks noChangeAspect="1"/>
          </p:cNvPicPr>
          <p:nvPr/>
        </p:nvPicPr>
        <p:blipFill>
          <a:blip r:embed="rId3"/>
          <a:stretch>
            <a:fillRect/>
          </a:stretch>
        </p:blipFill>
        <p:spPr>
          <a:xfrm>
            <a:off x="223016" y="1222003"/>
            <a:ext cx="6326945" cy="4601415"/>
          </a:xfrm>
          <a:prstGeom prst="rect">
            <a:avLst/>
          </a:prstGeom>
        </p:spPr>
      </p:pic>
      <p:pic>
        <p:nvPicPr>
          <p:cNvPr id="9" name="Picture 8">
            <a:extLst>
              <a:ext uri="{FF2B5EF4-FFF2-40B4-BE49-F238E27FC236}">
                <a16:creationId xmlns:a16="http://schemas.microsoft.com/office/drawing/2014/main" id="{0847B9E6-611C-9040-8F5C-08AD07942042}"/>
              </a:ext>
            </a:extLst>
          </p:cNvPr>
          <p:cNvPicPr>
            <a:picLocks noChangeAspect="1"/>
          </p:cNvPicPr>
          <p:nvPr/>
        </p:nvPicPr>
        <p:blipFill>
          <a:blip r:embed="rId4"/>
          <a:stretch>
            <a:fillRect/>
          </a:stretch>
        </p:blipFill>
        <p:spPr>
          <a:xfrm>
            <a:off x="6549960" y="3364171"/>
            <a:ext cx="5530392" cy="2526645"/>
          </a:xfrm>
          <a:prstGeom prst="rect">
            <a:avLst/>
          </a:prstGeom>
        </p:spPr>
      </p:pic>
    </p:spTree>
    <p:extLst>
      <p:ext uri="{BB962C8B-B14F-4D97-AF65-F5344CB8AC3E}">
        <p14:creationId xmlns:p14="http://schemas.microsoft.com/office/powerpoint/2010/main" val="170915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98DFC-91EF-D84D-BEE5-F50A39E3F4F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dead letter queue (</a:t>
            </a:r>
            <a:r>
              <a:rPr lang="en-US" dirty="0" err="1"/>
              <a:t>config-dlq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C7D047-EAFE-C347-940E-6ACE6FF7900A}"/>
              </a:ext>
            </a:extLst>
          </p:cNvPr>
          <p:cNvPicPr>
            <a:picLocks noChangeAspect="1"/>
          </p:cNvPicPr>
          <p:nvPr/>
        </p:nvPicPr>
        <p:blipFill>
          <a:blip r:embed="rId4"/>
          <a:stretch>
            <a:fillRect/>
          </a:stretch>
        </p:blipFill>
        <p:spPr>
          <a:xfrm>
            <a:off x="0" y="1954829"/>
            <a:ext cx="12192000" cy="2948343"/>
          </a:xfrm>
          <a:prstGeom prst="rect">
            <a:avLst/>
          </a:prstGeom>
        </p:spPr>
      </p:pic>
    </p:spTree>
    <p:extLst>
      <p:ext uri="{BB962C8B-B14F-4D97-AF65-F5344CB8AC3E}">
        <p14:creationId xmlns:p14="http://schemas.microsoft.com/office/powerpoint/2010/main" val="29025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B12F5-6624-A043-95B1-1FD750BBD4D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a:t>
            </a:r>
            <a:r>
              <a:rPr lang="en-US" dirty="0" err="1"/>
              <a:t>config</a:t>
            </a:r>
            <a:r>
              <a:rPr lang="en-US" dirty="0"/>
              <a:t> queue to send to </a:t>
            </a:r>
            <a:r>
              <a:rPr lang="en-US" dirty="0" err="1"/>
              <a:t>config-dlq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8A42E2D7-6D6C-BF48-9071-7FB8F5C72192}"/>
              </a:ext>
            </a:extLst>
          </p:cNvPr>
          <p:cNvPicPr>
            <a:picLocks noChangeAspect="1"/>
          </p:cNvPicPr>
          <p:nvPr/>
        </p:nvPicPr>
        <p:blipFill>
          <a:blip r:embed="rId3"/>
          <a:stretch>
            <a:fillRect/>
          </a:stretch>
        </p:blipFill>
        <p:spPr>
          <a:xfrm>
            <a:off x="1" y="1721963"/>
            <a:ext cx="6489896" cy="4074563"/>
          </a:xfrm>
          <a:prstGeom prst="rect">
            <a:avLst/>
          </a:prstGeom>
        </p:spPr>
      </p:pic>
      <p:pic>
        <p:nvPicPr>
          <p:cNvPr id="7" name="Picture 6">
            <a:extLst>
              <a:ext uri="{FF2B5EF4-FFF2-40B4-BE49-F238E27FC236}">
                <a16:creationId xmlns:a16="http://schemas.microsoft.com/office/drawing/2014/main" id="{7B91968D-A04F-6D47-8943-4CEC6C31399A}"/>
              </a:ext>
            </a:extLst>
          </p:cNvPr>
          <p:cNvPicPr>
            <a:picLocks noChangeAspect="1"/>
          </p:cNvPicPr>
          <p:nvPr/>
        </p:nvPicPr>
        <p:blipFill>
          <a:blip r:embed="rId4"/>
          <a:stretch>
            <a:fillRect/>
          </a:stretch>
        </p:blipFill>
        <p:spPr>
          <a:xfrm>
            <a:off x="7022937" y="1608842"/>
            <a:ext cx="4218608" cy="4468125"/>
          </a:xfrm>
          <a:prstGeom prst="rect">
            <a:avLst/>
          </a:prstGeom>
        </p:spPr>
      </p:pic>
    </p:spTree>
    <p:extLst>
      <p:ext uri="{BB962C8B-B14F-4D97-AF65-F5344CB8AC3E}">
        <p14:creationId xmlns:p14="http://schemas.microsoft.com/office/powerpoint/2010/main" val="334620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CloudTrail</a:t>
            </a:r>
          </a:p>
        </p:txBody>
      </p:sp>
      <p:sp>
        <p:nvSpPr>
          <p:cNvPr id="6" name="Subtitle 5"/>
          <p:cNvSpPr>
            <a:spLocks noGrp="1"/>
          </p:cNvSpPr>
          <p:nvPr>
            <p:ph type="subTitle" idx="1"/>
          </p:nvPr>
        </p:nvSpPr>
        <p:spPr/>
        <p:txBody>
          <a:bodyPr/>
          <a:lstStyle/>
          <a:p>
            <a:r>
              <a:rPr lang="en-US" dirty="0"/>
              <a:t>Collect API calls from your AWS deployment</a:t>
            </a:r>
          </a:p>
        </p:txBody>
      </p:sp>
    </p:spTree>
    <p:extLst>
      <p:ext uri="{BB962C8B-B14F-4D97-AF65-F5344CB8AC3E}">
        <p14:creationId xmlns:p14="http://schemas.microsoft.com/office/powerpoint/2010/main" val="20841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CloudTrail Service</a:t>
            </a:r>
          </a:p>
          <a:p>
            <a:r>
              <a:rPr lang="en-US" dirty="0">
                <a:solidFill>
                  <a:schemeClr val="tx1"/>
                </a:solidFill>
              </a:rPr>
              <a:t>Name CloudTrail</a:t>
            </a:r>
          </a:p>
          <a:p>
            <a:r>
              <a:rPr lang="en-US" dirty="0">
                <a:solidFill>
                  <a:schemeClr val="tx1"/>
                </a:solidFill>
              </a:rPr>
              <a:t>Setup CloudTrail Events to go to SNS topic (</a:t>
            </a:r>
            <a:r>
              <a:rPr lang="en-US" dirty="0" err="1">
                <a:solidFill>
                  <a:schemeClr val="tx1"/>
                </a:solidFill>
              </a:rPr>
              <a:t>cloudtrail</a:t>
            </a:r>
            <a:r>
              <a:rPr lang="en-US" dirty="0">
                <a:solidFill>
                  <a:schemeClr val="tx1"/>
                </a:solidFill>
              </a:rPr>
              <a:t>-topic)[default]</a:t>
            </a:r>
          </a:p>
          <a:p>
            <a:r>
              <a:rPr lang="en-US" dirty="0"/>
              <a:t>Setup </a:t>
            </a:r>
            <a:r>
              <a:rPr lang="en-US" dirty="0">
                <a:solidFill>
                  <a:schemeClr val="tx1"/>
                </a:solidFill>
              </a:rPr>
              <a:t>S3 bucket (</a:t>
            </a:r>
            <a:r>
              <a:rPr lang="en-US" dirty="0" err="1">
                <a:solidFill>
                  <a:schemeClr val="tx1"/>
                </a:solidFill>
              </a:rPr>
              <a:t>splunk-cloudtrail</a:t>
            </a:r>
            <a:r>
              <a:rPr lang="en-US" dirty="0">
                <a:solidFill>
                  <a:schemeClr val="tx1"/>
                </a:solidFill>
              </a:rPr>
              <a:t>-&lt;</a:t>
            </a:r>
            <a:r>
              <a:rPr lang="en-US" dirty="0" err="1">
                <a:solidFill>
                  <a:schemeClr val="tx1"/>
                </a:solidFill>
              </a:rPr>
              <a:t>unique_ID</a:t>
            </a:r>
            <a:r>
              <a:rPr lang="en-US" dirty="0">
                <a:solidFill>
                  <a:schemeClr val="tx1"/>
                </a:solidFill>
              </a:rPr>
              <a:t>&gt;)[default]</a:t>
            </a:r>
          </a:p>
          <a:p>
            <a:r>
              <a:rPr lang="en-US" dirty="0"/>
              <a:t>Subscribe SQS to newly created SNS topic (</a:t>
            </a:r>
            <a:r>
              <a:rPr lang="en-US" dirty="0" err="1"/>
              <a:t>cloudtrail</a:t>
            </a:r>
            <a:r>
              <a:rPr lang="en-US" dirty="0"/>
              <a:t>)</a:t>
            </a:r>
          </a:p>
          <a:p>
            <a:pPr lvl="1"/>
            <a:r>
              <a:rPr lang="en-US" dirty="0">
                <a:solidFill>
                  <a:schemeClr val="tx1"/>
                </a:solidFill>
              </a:rPr>
              <a:t>For SQS-based S3 inputs, create a “dead letter queue” called </a:t>
            </a:r>
            <a:r>
              <a:rPr lang="en-US" dirty="0" err="1">
                <a:solidFill>
                  <a:schemeClr val="tx1"/>
                </a:solidFill>
              </a:rPr>
              <a:t>cloudtrail-dlq</a:t>
            </a:r>
            <a:r>
              <a:rPr lang="en-US" dirty="0">
                <a:solidFill>
                  <a:schemeClr val="tx1"/>
                </a:solidFill>
              </a:rPr>
              <a:t> </a:t>
            </a:r>
          </a:p>
          <a:p>
            <a:pPr lvl="1"/>
            <a:r>
              <a:rPr lang="en-US" dirty="0">
                <a:solidFill>
                  <a:schemeClr val="tx1"/>
                </a:solidFill>
              </a:rPr>
              <a:t>Assign the “dead letter queue” to the newly created </a:t>
            </a:r>
            <a:r>
              <a:rPr lang="en-US" dirty="0" err="1">
                <a:solidFill>
                  <a:schemeClr val="tx1"/>
                </a:solidFill>
              </a:rPr>
              <a:t>cloudtrail</a:t>
            </a:r>
            <a:r>
              <a:rPr lang="en-US" dirty="0">
                <a:solidFill>
                  <a:schemeClr val="tx1"/>
                </a:solidFill>
              </a:rPr>
              <a:t> SQS</a:t>
            </a:r>
          </a:p>
          <a:p>
            <a:endParaRPr lang="en-US" dirty="0">
              <a:solidFill>
                <a:schemeClr val="tx1"/>
              </a:solidFill>
            </a:endParaRPr>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25437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3" y="1280584"/>
            <a:ext cx="5356577" cy="4622800"/>
          </a:xfrm>
        </p:spPr>
      </p:pic>
      <p:sp>
        <p:nvSpPr>
          <p:cNvPr id="3" name="Title 2"/>
          <p:cNvSpPr>
            <a:spLocks noGrp="1"/>
          </p:cNvSpPr>
          <p:nvPr>
            <p:ph type="title"/>
          </p:nvPr>
        </p:nvSpPr>
        <p:spPr/>
        <p:txBody>
          <a:bodyPr/>
          <a:lstStyle/>
          <a:p>
            <a:r>
              <a:rPr lang="en-US" dirty="0"/>
              <a:t>CloudTrail Data Collect Architecture Overview</a:t>
            </a:r>
          </a:p>
        </p:txBody>
      </p:sp>
      <p:sp>
        <p:nvSpPr>
          <p:cNvPr id="2" name="Subtitle 1">
            <a:extLst>
              <a:ext uri="{FF2B5EF4-FFF2-40B4-BE49-F238E27FC236}">
                <a16:creationId xmlns:a16="http://schemas.microsoft.com/office/drawing/2014/main" id="{066319AD-DE3D-924E-8FBB-31B040324C1C}"/>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2537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5624E5-92DE-3F4A-AD27-BD41E3C771BB}"/>
              </a:ext>
            </a:extLst>
          </p:cNvPr>
          <p:cNvPicPr>
            <a:picLocks noChangeAspect="1"/>
          </p:cNvPicPr>
          <p:nvPr/>
        </p:nvPicPr>
        <p:blipFill>
          <a:blip r:embed="rId3"/>
          <a:stretch>
            <a:fillRect/>
          </a:stretch>
        </p:blipFill>
        <p:spPr>
          <a:xfrm>
            <a:off x="860982" y="1280629"/>
            <a:ext cx="9948421" cy="4971575"/>
          </a:xfrm>
          <a:prstGeom prst="rect">
            <a:avLst/>
          </a:prstGeom>
        </p:spPr>
      </p:pic>
      <p:sp>
        <p:nvSpPr>
          <p:cNvPr id="2" name="Content Placeholder 1">
            <a:extLst>
              <a:ext uri="{FF2B5EF4-FFF2-40B4-BE49-F238E27FC236}">
                <a16:creationId xmlns:a16="http://schemas.microsoft.com/office/drawing/2014/main" id="{D1F7D8CD-B020-6642-B8B5-B6F19B14B20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CloudTrail</a:t>
            </a:r>
          </a:p>
        </p:txBody>
      </p:sp>
      <p:sp>
        <p:nvSpPr>
          <p:cNvPr id="4" name="Subtitle 3"/>
          <p:cNvSpPr>
            <a:spLocks noGrp="1"/>
          </p:cNvSpPr>
          <p:nvPr>
            <p:ph type="subTitle" idx="12"/>
          </p:nvPr>
        </p:nvSpPr>
        <p:spPr/>
        <p:txBody>
          <a:bodyPr/>
          <a:lstStyle/>
          <a:p>
            <a:r>
              <a:rPr lang="en-US" dirty="0"/>
              <a:t>Management Tools -&gt; CloudTrail</a:t>
            </a:r>
          </a:p>
        </p:txBody>
      </p:sp>
      <p:cxnSp>
        <p:nvCxnSpPr>
          <p:cNvPr id="6" name="Straight Arrow Connector 5"/>
          <p:cNvCxnSpPr>
            <a:cxnSpLocks/>
          </p:cNvCxnSpPr>
          <p:nvPr/>
        </p:nvCxnSpPr>
        <p:spPr>
          <a:xfrm>
            <a:off x="1290919" y="3263154"/>
            <a:ext cx="3057980" cy="2813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4093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473200" y="1280584"/>
            <a:ext cx="9245600" cy="46228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42260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AF00EB0-1783-4A40-B842-0A2A7FB74ADA}"/>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IAM Roles, Users</a:t>
            </a:r>
          </a:p>
        </p:txBody>
      </p:sp>
      <p:sp>
        <p:nvSpPr>
          <p:cNvPr id="4" name="Subtitle 3"/>
          <p:cNvSpPr>
            <a:spLocks noGrp="1"/>
          </p:cNvSpPr>
          <p:nvPr>
            <p:ph type="subTitle" idx="12"/>
          </p:nvPr>
        </p:nvSpPr>
        <p:spPr/>
        <p:txBody>
          <a:bodyPr/>
          <a:lstStyle/>
          <a:p>
            <a:r>
              <a:rPr lang="en-US" dirty="0"/>
              <a:t>Security, Identity &amp; Compliance -&gt; IAM</a:t>
            </a:r>
          </a:p>
        </p:txBody>
      </p:sp>
      <p:sp>
        <p:nvSpPr>
          <p:cNvPr id="9" name="TextBox 8"/>
          <p:cNvSpPr txBox="1"/>
          <p:nvPr/>
        </p:nvSpPr>
        <p:spPr>
          <a:xfrm flipH="1">
            <a:off x="143435" y="2519699"/>
            <a:ext cx="2151531" cy="492443"/>
          </a:xfrm>
          <a:prstGeom prst="rect">
            <a:avLst/>
          </a:prstGeom>
          <a:noFill/>
        </p:spPr>
        <p:txBody>
          <a:bodyPr wrap="square" lIns="0" tIns="0" rIns="0" bIns="0" rtlCol="0">
            <a:spAutoFit/>
          </a:bodyPr>
          <a:lstStyle/>
          <a:p>
            <a:r>
              <a:rPr lang="en-US" sz="3200" dirty="0"/>
              <a:t>Click Here</a:t>
            </a:r>
          </a:p>
        </p:txBody>
      </p:sp>
      <p:pic>
        <p:nvPicPr>
          <p:cNvPr id="8" name="Picture 7">
            <a:extLst>
              <a:ext uri="{FF2B5EF4-FFF2-40B4-BE49-F238E27FC236}">
                <a16:creationId xmlns:a16="http://schemas.microsoft.com/office/drawing/2014/main" id="{440E8EF9-72DB-384E-96FE-EB27DC47A791}"/>
              </a:ext>
            </a:extLst>
          </p:cNvPr>
          <p:cNvPicPr>
            <a:picLocks noChangeAspect="1"/>
          </p:cNvPicPr>
          <p:nvPr/>
        </p:nvPicPr>
        <p:blipFill>
          <a:blip r:embed="rId3"/>
          <a:stretch>
            <a:fillRect/>
          </a:stretch>
        </p:blipFill>
        <p:spPr>
          <a:xfrm>
            <a:off x="1981729" y="1370029"/>
            <a:ext cx="10039063" cy="4939647"/>
          </a:xfrm>
          <a:prstGeom prst="rect">
            <a:avLst/>
          </a:prstGeom>
        </p:spPr>
      </p:pic>
      <p:cxnSp>
        <p:nvCxnSpPr>
          <p:cNvPr id="7" name="Straight Arrow Connector 6"/>
          <p:cNvCxnSpPr>
            <a:cxnSpLocks/>
          </p:cNvCxnSpPr>
          <p:nvPr/>
        </p:nvCxnSpPr>
        <p:spPr>
          <a:xfrm>
            <a:off x="1577789" y="3012142"/>
            <a:ext cx="3889759" cy="197778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79F0-3772-1546-B69C-64AC522C6EBF}"/>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Name CloudTrail Enable Resources / Regions</a:t>
            </a:r>
          </a:p>
        </p:txBody>
      </p:sp>
      <p:pic>
        <p:nvPicPr>
          <p:cNvPr id="7" name="Picture 6">
            <a:extLst>
              <a:ext uri="{FF2B5EF4-FFF2-40B4-BE49-F238E27FC236}">
                <a16:creationId xmlns:a16="http://schemas.microsoft.com/office/drawing/2014/main" id="{85C9AD4B-50AB-0840-B5F1-9E47F56697B0}"/>
              </a:ext>
            </a:extLst>
          </p:cNvPr>
          <p:cNvPicPr>
            <a:picLocks noChangeAspect="1"/>
          </p:cNvPicPr>
          <p:nvPr/>
        </p:nvPicPr>
        <p:blipFill>
          <a:blip r:embed="rId3"/>
          <a:stretch>
            <a:fillRect/>
          </a:stretch>
        </p:blipFill>
        <p:spPr>
          <a:xfrm>
            <a:off x="0" y="1787098"/>
            <a:ext cx="12192000" cy="3283805"/>
          </a:xfrm>
          <a:prstGeom prst="rect">
            <a:avLst/>
          </a:prstGeom>
        </p:spPr>
      </p:pic>
    </p:spTree>
    <p:extLst>
      <p:ext uri="{BB962C8B-B14F-4D97-AF65-F5344CB8AC3E}">
        <p14:creationId xmlns:p14="http://schemas.microsoft.com/office/powerpoint/2010/main" val="22853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1CA61-B2C8-9049-A316-F33F9A7DF52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Setup SNS Topic and S3 bucket</a:t>
            </a:r>
          </a:p>
        </p:txBody>
      </p:sp>
      <p:pic>
        <p:nvPicPr>
          <p:cNvPr id="7" name="Picture 6">
            <a:extLst>
              <a:ext uri="{FF2B5EF4-FFF2-40B4-BE49-F238E27FC236}">
                <a16:creationId xmlns:a16="http://schemas.microsoft.com/office/drawing/2014/main" id="{CD2023FB-4F0E-0A4D-8AFF-9655B8584570}"/>
              </a:ext>
            </a:extLst>
          </p:cNvPr>
          <p:cNvPicPr>
            <a:picLocks noChangeAspect="1"/>
          </p:cNvPicPr>
          <p:nvPr/>
        </p:nvPicPr>
        <p:blipFill>
          <a:blip r:embed="rId3"/>
          <a:stretch>
            <a:fillRect/>
          </a:stretch>
        </p:blipFill>
        <p:spPr>
          <a:xfrm>
            <a:off x="1558565" y="1280628"/>
            <a:ext cx="9451943" cy="4996712"/>
          </a:xfrm>
          <a:prstGeom prst="rect">
            <a:avLst/>
          </a:prstGeom>
        </p:spPr>
      </p:pic>
    </p:spTree>
    <p:extLst>
      <p:ext uri="{BB962C8B-B14F-4D97-AF65-F5344CB8AC3E}">
        <p14:creationId xmlns:p14="http://schemas.microsoft.com/office/powerpoint/2010/main" val="212073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53BCF0E-7D09-4142-BCB6-18837D28044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CloudTrail</a:t>
            </a:r>
          </a:p>
        </p:txBody>
      </p:sp>
      <p:sp>
        <p:nvSpPr>
          <p:cNvPr id="4" name="Subtitle 3">
            <a:extLst>
              <a:ext uri="{FF2B5EF4-FFF2-40B4-BE49-F238E27FC236}">
                <a16:creationId xmlns:a16="http://schemas.microsoft.com/office/drawing/2014/main" id="{C955F986-F355-A946-B208-9AB3A0DA8F84}"/>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0109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A91D0-F837-D04F-B009-931321D47EF4}"/>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SQS queue (</a:t>
            </a:r>
            <a:r>
              <a:rPr lang="en-US" dirty="0" err="1"/>
              <a:t>cloudtrail</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A6B614-086A-AA4F-9676-FC97E367C85A}"/>
              </a:ext>
            </a:extLst>
          </p:cNvPr>
          <p:cNvPicPr>
            <a:picLocks noChangeAspect="1"/>
          </p:cNvPicPr>
          <p:nvPr/>
        </p:nvPicPr>
        <p:blipFill>
          <a:blip r:embed="rId4"/>
          <a:stretch>
            <a:fillRect/>
          </a:stretch>
        </p:blipFill>
        <p:spPr>
          <a:xfrm>
            <a:off x="0" y="1953289"/>
            <a:ext cx="12192000" cy="2951423"/>
          </a:xfrm>
          <a:prstGeom prst="rect">
            <a:avLst/>
          </a:prstGeom>
        </p:spPr>
      </p:pic>
    </p:spTree>
    <p:extLst>
      <p:ext uri="{BB962C8B-B14F-4D97-AF65-F5344CB8AC3E}">
        <p14:creationId xmlns:p14="http://schemas.microsoft.com/office/powerpoint/2010/main" val="6040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BE7FD-BEF8-CD45-A1D7-97977C1BB708}"/>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SNS to newly created SQS queue(</a:t>
            </a:r>
            <a:r>
              <a:rPr lang="en-US" dirty="0" err="1"/>
              <a:t>cloudtrail</a:t>
            </a:r>
            <a:r>
              <a:rPr lang="en-US" dirty="0"/>
              <a:t>)</a:t>
            </a:r>
            <a:endParaRPr lang="en-US" dirty="0">
              <a:solidFill>
                <a:schemeClr val="tx1"/>
              </a:solidFill>
            </a:endParaRPr>
          </a:p>
        </p:txBody>
      </p:sp>
      <p:pic>
        <p:nvPicPr>
          <p:cNvPr id="6" name="Picture 5">
            <a:extLst>
              <a:ext uri="{FF2B5EF4-FFF2-40B4-BE49-F238E27FC236}">
                <a16:creationId xmlns:a16="http://schemas.microsoft.com/office/drawing/2014/main" id="{1F9D7DE6-724F-2748-AC9F-614C1EBC34CA}"/>
              </a:ext>
            </a:extLst>
          </p:cNvPr>
          <p:cNvPicPr>
            <a:picLocks noChangeAspect="1"/>
          </p:cNvPicPr>
          <p:nvPr/>
        </p:nvPicPr>
        <p:blipFill>
          <a:blip r:embed="rId3"/>
          <a:stretch>
            <a:fillRect/>
          </a:stretch>
        </p:blipFill>
        <p:spPr>
          <a:xfrm>
            <a:off x="134595" y="1998483"/>
            <a:ext cx="5876232" cy="3719135"/>
          </a:xfrm>
          <a:prstGeom prst="rect">
            <a:avLst/>
          </a:prstGeom>
        </p:spPr>
      </p:pic>
      <p:pic>
        <p:nvPicPr>
          <p:cNvPr id="7" name="Picture 6">
            <a:extLst>
              <a:ext uri="{FF2B5EF4-FFF2-40B4-BE49-F238E27FC236}">
                <a16:creationId xmlns:a16="http://schemas.microsoft.com/office/drawing/2014/main" id="{F3DF7D48-B7EA-E24E-81FB-60FE4C2E76BD}"/>
              </a:ext>
            </a:extLst>
          </p:cNvPr>
          <p:cNvPicPr>
            <a:picLocks noChangeAspect="1"/>
          </p:cNvPicPr>
          <p:nvPr/>
        </p:nvPicPr>
        <p:blipFill>
          <a:blip r:embed="rId4"/>
          <a:stretch>
            <a:fillRect/>
          </a:stretch>
        </p:blipFill>
        <p:spPr>
          <a:xfrm>
            <a:off x="6261740" y="2721641"/>
            <a:ext cx="5779433" cy="2510671"/>
          </a:xfrm>
          <a:prstGeom prst="rect">
            <a:avLst/>
          </a:prstGeom>
        </p:spPr>
      </p:pic>
    </p:spTree>
    <p:extLst>
      <p:ext uri="{BB962C8B-B14F-4D97-AF65-F5344CB8AC3E}">
        <p14:creationId xmlns:p14="http://schemas.microsoft.com/office/powerpoint/2010/main" val="275938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DB107-0129-A347-89A1-8E2D284740E9}"/>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dead letter queue (</a:t>
            </a:r>
            <a:r>
              <a:rPr lang="en-US" dirty="0" err="1"/>
              <a:t>cloudtrail-dlq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EBAB0-8D1F-5447-AF1A-CC9161851DD9}"/>
              </a:ext>
            </a:extLst>
          </p:cNvPr>
          <p:cNvPicPr>
            <a:picLocks noChangeAspect="1"/>
          </p:cNvPicPr>
          <p:nvPr/>
        </p:nvPicPr>
        <p:blipFill>
          <a:blip r:embed="rId4"/>
          <a:stretch>
            <a:fillRect/>
          </a:stretch>
        </p:blipFill>
        <p:spPr>
          <a:xfrm>
            <a:off x="0" y="1994648"/>
            <a:ext cx="12192000" cy="2868705"/>
          </a:xfrm>
          <a:prstGeom prst="rect">
            <a:avLst/>
          </a:prstGeom>
        </p:spPr>
      </p:pic>
    </p:spTree>
    <p:extLst>
      <p:ext uri="{BB962C8B-B14F-4D97-AF65-F5344CB8AC3E}">
        <p14:creationId xmlns:p14="http://schemas.microsoft.com/office/powerpoint/2010/main" val="205451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03256-6136-C748-824B-C303AC66447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Configure </a:t>
            </a:r>
            <a:r>
              <a:rPr lang="en-US" dirty="0" err="1"/>
              <a:t>cloudtrail</a:t>
            </a:r>
            <a:r>
              <a:rPr lang="en-US" dirty="0"/>
              <a:t> queue to send to </a:t>
            </a:r>
            <a:r>
              <a:rPr lang="en-US" dirty="0" err="1"/>
              <a:t>cloudtrail-dlq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2D45DA82-A068-AB4A-962E-590DD3B4C8C4}"/>
              </a:ext>
            </a:extLst>
          </p:cNvPr>
          <p:cNvPicPr>
            <a:picLocks noChangeAspect="1"/>
          </p:cNvPicPr>
          <p:nvPr/>
        </p:nvPicPr>
        <p:blipFill>
          <a:blip r:embed="rId3"/>
          <a:stretch>
            <a:fillRect/>
          </a:stretch>
        </p:blipFill>
        <p:spPr>
          <a:xfrm>
            <a:off x="109205" y="1671687"/>
            <a:ext cx="5986795" cy="3789924"/>
          </a:xfrm>
          <a:prstGeom prst="rect">
            <a:avLst/>
          </a:prstGeom>
        </p:spPr>
      </p:pic>
      <p:pic>
        <p:nvPicPr>
          <p:cNvPr id="7" name="Picture 6">
            <a:extLst>
              <a:ext uri="{FF2B5EF4-FFF2-40B4-BE49-F238E27FC236}">
                <a16:creationId xmlns:a16="http://schemas.microsoft.com/office/drawing/2014/main" id="{779C8B24-0279-5642-A7AA-12368C5618D1}"/>
              </a:ext>
            </a:extLst>
          </p:cNvPr>
          <p:cNvPicPr>
            <a:picLocks noChangeAspect="1"/>
          </p:cNvPicPr>
          <p:nvPr/>
        </p:nvPicPr>
        <p:blipFill>
          <a:blip r:embed="rId4"/>
          <a:stretch>
            <a:fillRect/>
          </a:stretch>
        </p:blipFill>
        <p:spPr>
          <a:xfrm>
            <a:off x="6952040" y="1533427"/>
            <a:ext cx="4296720" cy="4545291"/>
          </a:xfrm>
          <a:prstGeom prst="rect">
            <a:avLst/>
          </a:prstGeom>
        </p:spPr>
      </p:pic>
    </p:spTree>
    <p:extLst>
      <p:ext uri="{BB962C8B-B14F-4D97-AF65-F5344CB8AC3E}">
        <p14:creationId xmlns:p14="http://schemas.microsoft.com/office/powerpoint/2010/main" val="56221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CloudWatch Logs</a:t>
            </a:r>
          </a:p>
        </p:txBody>
      </p:sp>
      <p:sp>
        <p:nvSpPr>
          <p:cNvPr id="3" name="Subtitle 2"/>
          <p:cNvSpPr>
            <a:spLocks noGrp="1"/>
          </p:cNvSpPr>
          <p:nvPr>
            <p:ph type="subTitle" idx="1"/>
          </p:nvPr>
        </p:nvSpPr>
        <p:spPr/>
        <p:txBody>
          <a:bodyPr/>
          <a:lstStyle/>
          <a:p>
            <a:r>
              <a:rPr lang="en-US" dirty="0"/>
              <a:t>Collect VPC Flow Logs from your AWS deployment</a:t>
            </a:r>
          </a:p>
        </p:txBody>
      </p:sp>
    </p:spTree>
    <p:extLst>
      <p:ext uri="{BB962C8B-B14F-4D97-AF65-F5344CB8AC3E}">
        <p14:creationId xmlns:p14="http://schemas.microsoft.com/office/powerpoint/2010/main" val="39007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6063" y="1280629"/>
            <a:ext cx="6026930" cy="4623248"/>
          </a:xfrm>
        </p:spPr>
        <p:txBody>
          <a:bodyPr/>
          <a:lstStyle/>
          <a:p>
            <a:r>
              <a:rPr lang="en-US" dirty="0"/>
              <a:t>Setup CloudWatch Groups for your log collection</a:t>
            </a:r>
          </a:p>
          <a:p>
            <a:r>
              <a:rPr lang="en-US" dirty="0">
                <a:solidFill>
                  <a:schemeClr val="tx1"/>
                </a:solidFill>
              </a:rPr>
              <a:t>See VPC Flow Log section for creation of </a:t>
            </a:r>
            <a:r>
              <a:rPr lang="en-US" dirty="0" err="1">
                <a:solidFill>
                  <a:schemeClr val="tx1"/>
                </a:solidFill>
              </a:rPr>
              <a:t>VPCFlow</a:t>
            </a:r>
            <a:r>
              <a:rPr lang="en-US" dirty="0">
                <a:solidFill>
                  <a:schemeClr val="tx1"/>
                </a:solidFill>
              </a:rPr>
              <a:t> Log Group</a:t>
            </a:r>
          </a:p>
          <a:p>
            <a:r>
              <a:rPr lang="en-US" dirty="0"/>
              <a:t>Create Log Groups for </a:t>
            </a:r>
          </a:p>
          <a:p>
            <a:pPr lvl="1"/>
            <a:r>
              <a:rPr lang="en-US" dirty="0">
                <a:solidFill>
                  <a:schemeClr val="tx1"/>
                </a:solidFill>
              </a:rPr>
              <a:t>EC2 Agent Collector</a:t>
            </a:r>
          </a:p>
          <a:p>
            <a:pPr lvl="1"/>
            <a:r>
              <a:rPr lang="en-US" dirty="0">
                <a:solidFill>
                  <a:schemeClr val="tx1"/>
                </a:solidFill>
              </a:rPr>
              <a:t>ELB / ALB logs</a:t>
            </a:r>
          </a:p>
          <a:p>
            <a:pPr lvl="1"/>
            <a:r>
              <a:rPr lang="en-US" dirty="0">
                <a:solidFill>
                  <a:schemeClr val="tx1"/>
                </a:solidFill>
              </a:rPr>
              <a:t>Custom Application Logs</a:t>
            </a:r>
          </a:p>
          <a:p>
            <a:pPr lvl="1"/>
            <a:r>
              <a:rPr lang="en-US" dirty="0" err="1">
                <a:solidFill>
                  <a:schemeClr val="tx1"/>
                </a:solidFill>
              </a:rPr>
              <a:t>VPCFlow</a:t>
            </a:r>
            <a:r>
              <a:rPr lang="en-US" dirty="0">
                <a:solidFill>
                  <a:schemeClr val="tx1"/>
                </a:solidFill>
              </a:rPr>
              <a:t> Logs</a:t>
            </a:r>
          </a:p>
        </p:txBody>
      </p:sp>
      <p:sp>
        <p:nvSpPr>
          <p:cNvPr id="2" name="Title 1"/>
          <p:cNvSpPr>
            <a:spLocks noGrp="1"/>
          </p:cNvSpPr>
          <p:nvPr>
            <p:ph type="title"/>
          </p:nvPr>
        </p:nvSpPr>
        <p:spPr/>
        <p:txBody>
          <a:bodyPr/>
          <a:lstStyle/>
          <a:p>
            <a:r>
              <a:rPr lang="en-US" dirty="0"/>
              <a:t>AWS CloudWatch Setup</a:t>
            </a:r>
          </a:p>
        </p:txBody>
      </p:sp>
      <p:sp>
        <p:nvSpPr>
          <p:cNvPr id="5" name="Subtitle 4"/>
          <p:cNvSpPr>
            <a:spLocks noGrp="1"/>
          </p:cNvSpPr>
          <p:nvPr>
            <p:ph type="subTitle" idx="12"/>
          </p:nvPr>
        </p:nvSpPr>
        <p:spPr/>
        <p:txBody>
          <a:bodyPr/>
          <a:lstStyle/>
          <a:p>
            <a:r>
              <a:rPr lang="en-US" dirty="0"/>
              <a:t>CloudWatch Logs vs. CloudWatch</a:t>
            </a:r>
          </a:p>
        </p:txBody>
      </p:sp>
      <p:sp>
        <p:nvSpPr>
          <p:cNvPr id="4" name="Content Placeholder 3"/>
          <p:cNvSpPr>
            <a:spLocks noGrp="1"/>
          </p:cNvSpPr>
          <p:nvPr>
            <p:ph sz="half" idx="4294967295"/>
          </p:nvPr>
        </p:nvSpPr>
        <p:spPr>
          <a:xfrm>
            <a:off x="6841067" y="1380067"/>
            <a:ext cx="5350933" cy="4523317"/>
          </a:xfrm>
        </p:spPr>
        <p:txBody>
          <a:bodyPr/>
          <a:lstStyle/>
          <a:p>
            <a:r>
              <a:rPr lang="en-US" dirty="0"/>
              <a:t>CloudWatch Metrics already created and enabled</a:t>
            </a:r>
          </a:p>
        </p:txBody>
      </p:sp>
    </p:spTree>
    <p:extLst>
      <p:ext uri="{BB962C8B-B14F-4D97-AF65-F5344CB8AC3E}">
        <p14:creationId xmlns:p14="http://schemas.microsoft.com/office/powerpoint/2010/main" val="304062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4966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459CFA-287F-EE4F-916A-404C06D7792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Admin Account</a:t>
            </a:r>
          </a:p>
        </p:txBody>
      </p:sp>
      <p:sp>
        <p:nvSpPr>
          <p:cNvPr id="4" name="Subtitle 3"/>
          <p:cNvSpPr>
            <a:spLocks noGrp="1"/>
          </p:cNvSpPr>
          <p:nvPr>
            <p:ph type="subTitle" idx="12"/>
          </p:nvPr>
        </p:nvSpPr>
        <p:spPr/>
        <p:txBody>
          <a:bodyPr/>
          <a:lstStyle/>
          <a:p>
            <a:r>
              <a:rPr lang="en-US" dirty="0"/>
              <a:t>Click Add User</a:t>
            </a:r>
          </a:p>
        </p:txBody>
      </p:sp>
      <p:pic>
        <p:nvPicPr>
          <p:cNvPr id="11" name="Picture 10">
            <a:extLst>
              <a:ext uri="{FF2B5EF4-FFF2-40B4-BE49-F238E27FC236}">
                <a16:creationId xmlns:a16="http://schemas.microsoft.com/office/drawing/2014/main" id="{CE00B7FF-6BC9-AE47-8093-6C39EA692FDF}"/>
              </a:ext>
            </a:extLst>
          </p:cNvPr>
          <p:cNvPicPr>
            <a:picLocks noChangeAspect="1"/>
          </p:cNvPicPr>
          <p:nvPr/>
        </p:nvPicPr>
        <p:blipFill>
          <a:blip r:embed="rId3"/>
          <a:stretch>
            <a:fillRect/>
          </a:stretch>
        </p:blipFill>
        <p:spPr>
          <a:xfrm>
            <a:off x="0" y="1782636"/>
            <a:ext cx="12192000" cy="3292729"/>
          </a:xfrm>
          <a:prstGeom prst="rect">
            <a:avLst/>
          </a:prstGeom>
        </p:spPr>
      </p:pic>
    </p:spTree>
    <p:extLst>
      <p:ext uri="{BB962C8B-B14F-4D97-AF65-F5344CB8AC3E}">
        <p14:creationId xmlns:p14="http://schemas.microsoft.com/office/powerpoint/2010/main" val="30121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2292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15208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66260" y="1280584"/>
            <a:ext cx="4059480" cy="4622800"/>
          </a:xfr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Modify IAM Role / Add VPC 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89" y="2159430"/>
            <a:ext cx="3475467" cy="2314415"/>
          </a:xfrm>
          <a:prstGeom prst="rect">
            <a:avLst/>
          </a:prstGeom>
        </p:spPr>
      </p:pic>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517" y="2159431"/>
            <a:ext cx="4169420" cy="2000195"/>
          </a:xfrm>
          <a:prstGeom prst="rect">
            <a:avLst/>
          </a:prstGeom>
        </p:spPr>
      </p:pic>
      <p:sp>
        <p:nvSpPr>
          <p:cNvPr id="9" name="TextBox 8"/>
          <p:cNvSpPr txBox="1"/>
          <p:nvPr/>
        </p:nvSpPr>
        <p:spPr>
          <a:xfrm>
            <a:off x="4277533" y="4657885"/>
            <a:ext cx="3535983" cy="861967"/>
          </a:xfrm>
          <a:prstGeom prst="rect">
            <a:avLst/>
          </a:prstGeom>
          <a:noFill/>
        </p:spPr>
        <p:txBody>
          <a:bodyPr wrap="square" lIns="0" tIns="0" rIns="0" bIns="0" rtlCol="0">
            <a:spAutoFit/>
          </a:bodyPr>
          <a:lstStyle/>
          <a:p>
            <a:pPr algn="ctr"/>
            <a:r>
              <a:rPr lang="en-US" sz="1867" dirty="0"/>
              <a:t>Added :</a:t>
            </a:r>
          </a:p>
          <a:p>
            <a:pPr algn="ctr"/>
            <a:r>
              <a:rPr lang="en-US" sz="1867" dirty="0" err="1">
                <a:latin typeface="Courier" charset="0"/>
                <a:ea typeface="Courier" charset="0"/>
                <a:cs typeface="Courier" charset="0"/>
              </a:rPr>
              <a:t>vpc</a:t>
            </a:r>
            <a:r>
              <a:rPr lang="en-US" sz="1867" dirty="0">
                <a:latin typeface="Courier" charset="0"/>
                <a:ea typeface="Courier" charset="0"/>
                <a:cs typeface="Courier" charset="0"/>
              </a:rPr>
              <a:t>-flow-</a:t>
            </a:r>
            <a:r>
              <a:rPr lang="en-US" sz="1867" dirty="0" err="1">
                <a:latin typeface="Courier" charset="0"/>
                <a:ea typeface="Courier" charset="0"/>
                <a:cs typeface="Courier" charset="0"/>
              </a:rPr>
              <a:t>logs.amazonaws.com</a:t>
            </a:r>
            <a:r>
              <a:rPr lang="en-US" sz="1867" dirty="0"/>
              <a:t> </a:t>
            </a:r>
          </a:p>
        </p:txBody>
      </p:sp>
      <p:sp>
        <p:nvSpPr>
          <p:cNvPr id="4" name="TextBox 3"/>
          <p:cNvSpPr txBox="1"/>
          <p:nvPr/>
        </p:nvSpPr>
        <p:spPr>
          <a:xfrm rot="20022905">
            <a:off x="-304465" y="2511304"/>
            <a:ext cx="12192000" cy="1969770"/>
          </a:xfrm>
          <a:prstGeom prst="rect">
            <a:avLst/>
          </a:prstGeom>
          <a:noFill/>
        </p:spPr>
        <p:txBody>
          <a:bodyPr wrap="square" lIns="0" tIns="0" rIns="0" bIns="0" rtlCol="0">
            <a:spAutoFit/>
          </a:bodyPr>
          <a:lstStyle/>
          <a:p>
            <a:r>
              <a:rPr lang="en-US" sz="3200" dirty="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32353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9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3" name="Content Placeholder 2">
            <a:extLst>
              <a:ext uri="{FF2B5EF4-FFF2-40B4-BE49-F238E27FC236}">
                <a16:creationId xmlns:a16="http://schemas.microsoft.com/office/drawing/2014/main" id="{B15854EF-0522-1041-95C3-A0D51AAE924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492443"/>
          </a:xfrm>
          <a:prstGeom prst="rect">
            <a:avLst/>
          </a:prstGeom>
          <a:noFill/>
        </p:spPr>
        <p:txBody>
          <a:bodyPr wrap="square" lIns="0" tIns="0" rIns="0" bIns="0" rtlCol="0">
            <a:spAutoFit/>
          </a:bodyPr>
          <a:lstStyle/>
          <a:p>
            <a:pPr algn="ctr"/>
            <a:r>
              <a:rPr lang="en-US" sz="3200" dirty="0"/>
              <a:t>Select Filter “All.”</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C1BF3C6-84EB-0449-9A52-4BF10D494583}"/>
              </a:ext>
            </a:extLst>
          </p:cNvPr>
          <p:cNvSpPr/>
          <p:nvPr/>
        </p:nvSpPr>
        <p:spPr>
          <a:xfrm>
            <a:off x="6663519" y="5259874"/>
            <a:ext cx="4812715" cy="830997"/>
          </a:xfrm>
          <a:prstGeom prst="rect">
            <a:avLst/>
          </a:prstGeom>
        </p:spPr>
        <p:txBody>
          <a:bodyPr wrap="square">
            <a:spAutoFit/>
          </a:bodyPr>
          <a:lstStyle/>
          <a:p>
            <a:r>
              <a:rPr lang="en-US" sz="2400" b="1" dirty="0"/>
              <a:t>DO NOT CLICK on Create Flow Log yet!</a:t>
            </a:r>
          </a:p>
        </p:txBody>
      </p:sp>
    </p:spTree>
    <p:extLst>
      <p:ext uri="{BB962C8B-B14F-4D97-AF65-F5344CB8AC3E}">
        <p14:creationId xmlns:p14="http://schemas.microsoft.com/office/powerpoint/2010/main" val="16270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3" name="Content Placeholder 2">
            <a:extLst>
              <a:ext uri="{FF2B5EF4-FFF2-40B4-BE49-F238E27FC236}">
                <a16:creationId xmlns:a16="http://schemas.microsoft.com/office/drawing/2014/main" id="{E534B83A-D96C-9C4E-AC5E-AF9F72AF3869}"/>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3" name="Content Placeholder 2">
            <a:extLst>
              <a:ext uri="{FF2B5EF4-FFF2-40B4-BE49-F238E27FC236}">
                <a16:creationId xmlns:a16="http://schemas.microsoft.com/office/drawing/2014/main" id="{9DD06708-AECC-3C48-A353-500528ADF924}"/>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IAM Admin (with MFA) and </a:t>
            </a:r>
            <a:r>
              <a:rPr lang="en-US" dirty="0" err="1"/>
              <a:t>SplunkAccess</a:t>
            </a:r>
            <a:r>
              <a:rPr lang="en-US" dirty="0"/>
              <a:t> Account (Programmatic Access Only)</a:t>
            </a:r>
          </a:p>
          <a:p>
            <a:pPr lvl="1"/>
            <a:r>
              <a:rPr lang="en-US" dirty="0"/>
              <a:t>IAM Policy for </a:t>
            </a:r>
            <a:r>
              <a:rPr lang="en-US" dirty="0" err="1"/>
              <a:t>SplunkAccess</a:t>
            </a:r>
            <a:endParaRPr lang="en-US" dirty="0"/>
          </a:p>
          <a:p>
            <a:pPr lvl="1"/>
            <a:r>
              <a:rPr lang="en-US" dirty="0"/>
              <a:t>IAM Role for EC2 Instances</a:t>
            </a:r>
          </a:p>
          <a:p>
            <a:pPr lvl="1"/>
            <a:r>
              <a:rPr lang="en-US" dirty="0"/>
              <a:t>AWS Config Setup </a:t>
            </a:r>
          </a:p>
          <a:p>
            <a:pPr lvl="1"/>
            <a:r>
              <a:rPr lang="en-US" dirty="0"/>
              <a:t>AWS CloudTrail Setup </a:t>
            </a:r>
          </a:p>
          <a:p>
            <a:pPr lvl="1"/>
            <a:r>
              <a:rPr lang="en-US" dirty="0"/>
              <a:t>AWS CloudWatch Logs for </a:t>
            </a:r>
            <a:r>
              <a:rPr lang="en-US" dirty="0" err="1"/>
              <a:t>VPCFlow</a:t>
            </a:r>
            <a:r>
              <a:rPr lang="en-US" dirty="0"/>
              <a:t> Logs</a:t>
            </a:r>
            <a:endParaRPr lang="en-US" b="1" dirty="0"/>
          </a:p>
          <a:p>
            <a:r>
              <a:rPr lang="en-US" dirty="0"/>
              <a:t>Once the AWS environment is setup, it is ready to send data into Splunk.</a:t>
            </a:r>
          </a:p>
        </p:txBody>
      </p:sp>
      <p:sp>
        <p:nvSpPr>
          <p:cNvPr id="3" name="Title 2"/>
          <p:cNvSpPr>
            <a:spLocks noGrp="1"/>
          </p:cNvSpPr>
          <p:nvPr>
            <p:ph type="title"/>
          </p:nvPr>
        </p:nvSpPr>
        <p:spPr/>
        <p:txBody>
          <a:bodyPr/>
          <a:lstStyle/>
          <a:p>
            <a:r>
              <a:rPr lang="en-US" dirty="0"/>
              <a:t>Summary: AWS Setup</a:t>
            </a:r>
          </a:p>
        </p:txBody>
      </p:sp>
      <p:sp>
        <p:nvSpPr>
          <p:cNvPr id="4" name="Subtitle 3"/>
          <p:cNvSpPr>
            <a:spLocks noGrp="1"/>
          </p:cNvSpPr>
          <p:nvPr>
            <p:ph type="subTitle" idx="12"/>
          </p:nvPr>
        </p:nvSpPr>
        <p:spPr/>
        <p:txBody>
          <a:bodyPr/>
          <a:lstStyle/>
          <a:p>
            <a:r>
              <a:rPr lang="en-US" dirty="0"/>
              <a:t>Summary for AWS Setup</a:t>
            </a:r>
          </a:p>
        </p:txBody>
      </p:sp>
    </p:spTree>
    <p:extLst>
      <p:ext uri="{BB962C8B-B14F-4D97-AF65-F5344CB8AC3E}">
        <p14:creationId xmlns:p14="http://schemas.microsoft.com/office/powerpoint/2010/main" val="222409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3: </a:t>
            </a:r>
            <a:r>
              <a:rPr lang="en-US"/>
              <a:t>Setup Splunk Infrastructure</a:t>
            </a:r>
            <a:endParaRPr lang="en-US" dirty="0"/>
          </a:p>
        </p:txBody>
      </p:sp>
      <p:sp>
        <p:nvSpPr>
          <p:cNvPr id="3" name="Subtitle 2">
            <a:extLst>
              <a:ext uri="{FF2B5EF4-FFF2-40B4-BE49-F238E27FC236}">
                <a16:creationId xmlns:a16="http://schemas.microsoft.com/office/drawing/2014/main" id="{C5CA2682-4B57-5A4C-9453-9CE44A1876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28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0C0EE2-41A3-804D-AE85-F9A0A61823A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Name</a:t>
            </a:r>
          </a:p>
        </p:txBody>
      </p:sp>
      <p:sp>
        <p:nvSpPr>
          <p:cNvPr id="4" name="Subtitle 3"/>
          <p:cNvSpPr>
            <a:spLocks noGrp="1"/>
          </p:cNvSpPr>
          <p:nvPr>
            <p:ph type="subTitle" idx="12"/>
          </p:nvPr>
        </p:nvSpPr>
        <p:spPr/>
        <p:txBody>
          <a:bodyPr/>
          <a:lstStyle/>
          <a:p>
            <a:r>
              <a:rPr lang="en-US" dirty="0"/>
              <a:t>Enable Access Type, create password</a:t>
            </a:r>
          </a:p>
        </p:txBody>
      </p:sp>
      <p:pic>
        <p:nvPicPr>
          <p:cNvPr id="7" name="Picture 6">
            <a:extLst>
              <a:ext uri="{FF2B5EF4-FFF2-40B4-BE49-F238E27FC236}">
                <a16:creationId xmlns:a16="http://schemas.microsoft.com/office/drawing/2014/main" id="{63E02970-A41A-D544-A4F5-59FD43BB1EA3}"/>
              </a:ext>
            </a:extLst>
          </p:cNvPr>
          <p:cNvPicPr>
            <a:picLocks noChangeAspect="1"/>
          </p:cNvPicPr>
          <p:nvPr/>
        </p:nvPicPr>
        <p:blipFill>
          <a:blip r:embed="rId3"/>
          <a:stretch>
            <a:fillRect/>
          </a:stretch>
        </p:blipFill>
        <p:spPr>
          <a:xfrm>
            <a:off x="1432875" y="1280629"/>
            <a:ext cx="9615341" cy="5009673"/>
          </a:xfrm>
          <a:prstGeom prst="rect">
            <a:avLst/>
          </a:prstGeom>
        </p:spPr>
      </p:pic>
    </p:spTree>
    <p:extLst>
      <p:ext uri="{BB962C8B-B14F-4D97-AF65-F5344CB8AC3E}">
        <p14:creationId xmlns:p14="http://schemas.microsoft.com/office/powerpoint/2010/main" val="31076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44005E-236F-3246-9577-92A9D95D82E2}"/>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 Permissions</a:t>
            </a:r>
          </a:p>
        </p:txBody>
      </p:sp>
      <p:sp>
        <p:nvSpPr>
          <p:cNvPr id="4" name="Subtitle 3"/>
          <p:cNvSpPr>
            <a:spLocks noGrp="1"/>
          </p:cNvSpPr>
          <p:nvPr>
            <p:ph type="subTitle" idx="12"/>
          </p:nvPr>
        </p:nvSpPr>
        <p:spPr/>
        <p:txBody>
          <a:bodyPr/>
          <a:lstStyle/>
          <a:p>
            <a:r>
              <a:rPr lang="en-US" dirty="0"/>
              <a:t>Create a new group if first time creating accounts</a:t>
            </a:r>
          </a:p>
        </p:txBody>
      </p:sp>
      <p:cxnSp>
        <p:nvCxnSpPr>
          <p:cNvPr id="7" name="Straight Arrow Connector 6"/>
          <p:cNvCxnSpPr/>
          <p:nvPr/>
        </p:nvCxnSpPr>
        <p:spPr>
          <a:xfrm>
            <a:off x="11735937" y="1280584"/>
            <a:ext cx="0" cy="46228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43483" y="5657163"/>
            <a:ext cx="4512454" cy="492443"/>
          </a:xfrm>
          <a:prstGeom prst="rect">
            <a:avLst/>
          </a:prstGeom>
          <a:noFill/>
        </p:spPr>
        <p:txBody>
          <a:bodyPr wrap="none" lIns="0" tIns="0" rIns="0" bIns="0" rtlCol="0">
            <a:spAutoFit/>
          </a:bodyPr>
          <a:lstStyle/>
          <a:p>
            <a:r>
              <a:rPr lang="en-US" sz="3200" dirty="0"/>
              <a:t>Scroll Down</a:t>
            </a:r>
            <a:r>
              <a:rPr lang="en-US" sz="3200"/>
              <a:t>, click review</a:t>
            </a:r>
            <a:endParaRPr lang="en-US" sz="3200" dirty="0"/>
          </a:p>
        </p:txBody>
      </p:sp>
      <p:sp>
        <p:nvSpPr>
          <p:cNvPr id="2" name="TextBox 1"/>
          <p:cNvSpPr txBox="1"/>
          <p:nvPr/>
        </p:nvSpPr>
        <p:spPr>
          <a:xfrm>
            <a:off x="713679" y="5694111"/>
            <a:ext cx="4534511" cy="492443"/>
          </a:xfrm>
          <a:prstGeom prst="rect">
            <a:avLst/>
          </a:prstGeom>
          <a:noFill/>
        </p:spPr>
        <p:txBody>
          <a:bodyPr wrap="none" lIns="0" tIns="0" rIns="0" bIns="0" rtlCol="0">
            <a:spAutoFit/>
          </a:bodyPr>
          <a:lstStyle/>
          <a:p>
            <a:r>
              <a:rPr lang="en-US" sz="3200" dirty="0"/>
              <a:t>Create full </a:t>
            </a:r>
            <a:r>
              <a:rPr lang="en-US" sz="3200"/>
              <a:t>Admin Access</a:t>
            </a:r>
            <a:endParaRPr lang="en-US" sz="3200" dirty="0"/>
          </a:p>
        </p:txBody>
      </p:sp>
      <p:pic>
        <p:nvPicPr>
          <p:cNvPr id="9" name="Picture 8">
            <a:extLst>
              <a:ext uri="{FF2B5EF4-FFF2-40B4-BE49-F238E27FC236}">
                <a16:creationId xmlns:a16="http://schemas.microsoft.com/office/drawing/2014/main" id="{4BAA8A9B-6B8E-0644-97E6-4DEBEFA1D660}"/>
              </a:ext>
            </a:extLst>
          </p:cNvPr>
          <p:cNvPicPr>
            <a:picLocks noChangeAspect="1"/>
          </p:cNvPicPr>
          <p:nvPr/>
        </p:nvPicPr>
        <p:blipFill>
          <a:blip r:embed="rId3"/>
          <a:stretch>
            <a:fillRect/>
          </a:stretch>
        </p:blipFill>
        <p:spPr>
          <a:xfrm>
            <a:off x="1" y="1385733"/>
            <a:ext cx="8546969" cy="4327465"/>
          </a:xfrm>
          <a:prstGeom prst="rect">
            <a:avLst/>
          </a:prstGeom>
        </p:spPr>
      </p:pic>
      <p:pic>
        <p:nvPicPr>
          <p:cNvPr id="12" name="Picture 11">
            <a:extLst>
              <a:ext uri="{FF2B5EF4-FFF2-40B4-BE49-F238E27FC236}">
                <a16:creationId xmlns:a16="http://schemas.microsoft.com/office/drawing/2014/main" id="{A2E9881C-165B-9547-BC65-42609358C299}"/>
              </a:ext>
            </a:extLst>
          </p:cNvPr>
          <p:cNvPicPr>
            <a:picLocks noChangeAspect="1"/>
          </p:cNvPicPr>
          <p:nvPr/>
        </p:nvPicPr>
        <p:blipFill>
          <a:blip r:embed="rId4"/>
          <a:stretch>
            <a:fillRect/>
          </a:stretch>
        </p:blipFill>
        <p:spPr>
          <a:xfrm>
            <a:off x="3921013" y="2023621"/>
            <a:ext cx="7615583" cy="3265092"/>
          </a:xfrm>
          <a:prstGeom prst="rect">
            <a:avLst/>
          </a:prstGeom>
        </p:spPr>
      </p:pic>
    </p:spTree>
    <p:extLst>
      <p:ext uri="{BB962C8B-B14F-4D97-AF65-F5344CB8AC3E}">
        <p14:creationId xmlns:p14="http://schemas.microsoft.com/office/powerpoint/2010/main" val="40003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15</TotalTime>
  <Words>4873</Words>
  <Application>Microsoft Macintosh PowerPoint</Application>
  <PresentationFormat>Widescreen</PresentationFormat>
  <Paragraphs>449</Paragraphs>
  <Slides>78</Slides>
  <Notes>66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.LucidaGrandeUI</vt:lpstr>
      <vt:lpstr>Arial</vt:lpstr>
      <vt:lpstr>Calibri</vt:lpstr>
      <vt:lpstr>Courier</vt:lpstr>
      <vt:lpstr>Gotham Book</vt:lpstr>
      <vt:lpstr>Lucida Grande</vt:lpstr>
      <vt:lpstr>Wingdings 3</vt:lpstr>
      <vt:lpstr>Splunk2017</vt:lpstr>
      <vt:lpstr>Cooking with AWS and Splunk</vt:lpstr>
      <vt:lpstr>Setting up AWS Services</vt:lpstr>
      <vt:lpstr>What we are going to do:</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(2/3)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AWS CloudWatch Logs Setup</vt:lpstr>
      <vt:lpstr>AWS CloudWatch Logs Setup</vt:lpstr>
      <vt:lpstr>Summary: AWS Setup</vt:lpstr>
      <vt:lpstr>Continue to Module 3: Setup Splunk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4</cp:revision>
  <dcterms:created xsi:type="dcterms:W3CDTF">2019-05-16T11:57:33Z</dcterms:created>
  <dcterms:modified xsi:type="dcterms:W3CDTF">2019-05-22T02:13:55Z</dcterms:modified>
</cp:coreProperties>
</file>